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UILAR MONTOYA MARIA DEL ROCIO" initials="AMMDR" lastIdx="1" clrIdx="0">
    <p:extLst>
      <p:ext uri="{19B8F6BF-5375-455C-9EA6-DF929625EA0E}">
        <p15:presenceInfo xmlns:p15="http://schemas.microsoft.com/office/powerpoint/2012/main" userId="S::AGUILARMR@supen.fi.cr::0bfa4c9a-2cff-4d0c-b1b9-c88f4cb946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9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Hoja1!$A$5:$A$11</c:f>
              <c:strCache>
                <c:ptCount val="7"/>
                <c:pt idx="0">
                  <c:v>Banco Comerciales del Estado</c:v>
                </c:pt>
                <c:pt idx="1">
                  <c:v>Bancos Creados por leyes especiales</c:v>
                </c:pt>
                <c:pt idx="2">
                  <c:v>Bancos Privados</c:v>
                </c:pt>
                <c:pt idx="3">
                  <c:v>Empresas Financieras No Bancarias</c:v>
                </c:pt>
                <c:pt idx="4">
                  <c:v>Entidades Autorizadas del Sistema Financiero Nacional para la Vivienda</c:v>
                </c:pt>
                <c:pt idx="5">
                  <c:v>Cooperativas de Ahorro y Crédito</c:v>
                </c:pt>
                <c:pt idx="6">
                  <c:v>Otras Entidades Financieras</c:v>
                </c:pt>
              </c:strCache>
            </c:strRef>
          </c:cat>
          <c:val>
            <c:numRef>
              <c:f>Hoja1!$B$5:$B$11</c:f>
              <c:numCache>
                <c:formatCode>0%</c:formatCode>
                <c:ptCount val="7"/>
                <c:pt idx="0">
                  <c:v>0.3873983439302085</c:v>
                </c:pt>
                <c:pt idx="1">
                  <c:v>0.4048628460393166</c:v>
                </c:pt>
                <c:pt idx="2">
                  <c:v>0.44481293768495112</c:v>
                </c:pt>
                <c:pt idx="3">
                  <c:v>0.48048832175347772</c:v>
                </c:pt>
                <c:pt idx="4">
                  <c:v>0.39244900414153394</c:v>
                </c:pt>
                <c:pt idx="5">
                  <c:v>0.43717729396498312</c:v>
                </c:pt>
                <c:pt idx="6">
                  <c:v>0.72266481429222651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8-48C3-85EA-2E5CE77D9821}"/>
            </c:ext>
          </c:extLst>
        </c:ser>
        <c:ser>
          <c:idx val="1"/>
          <c:order val="1"/>
          <c:tx>
            <c:strRef>
              <c:f>Hoja1!$C$4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Hoja1!$A$5:$A$11</c:f>
              <c:strCache>
                <c:ptCount val="7"/>
                <c:pt idx="0">
                  <c:v>Banco Comerciales del Estado</c:v>
                </c:pt>
                <c:pt idx="1">
                  <c:v>Bancos Creados por leyes especiales</c:v>
                </c:pt>
                <c:pt idx="2">
                  <c:v>Bancos Privados</c:v>
                </c:pt>
                <c:pt idx="3">
                  <c:v>Empresas Financieras No Bancarias</c:v>
                </c:pt>
                <c:pt idx="4">
                  <c:v>Entidades Autorizadas del Sistema Financiero Nacional para la Vivienda</c:v>
                </c:pt>
                <c:pt idx="5">
                  <c:v>Cooperativas de Ahorro y Crédito</c:v>
                </c:pt>
                <c:pt idx="6">
                  <c:v>Otras Entidades Financieras</c:v>
                </c:pt>
              </c:strCache>
            </c:strRef>
          </c:cat>
          <c:val>
            <c:numRef>
              <c:f>Hoja1!$C$5:$C$11</c:f>
              <c:numCache>
                <c:formatCode>0%</c:formatCode>
                <c:ptCount val="7"/>
                <c:pt idx="0">
                  <c:v>0.61260165606979156</c:v>
                </c:pt>
                <c:pt idx="1">
                  <c:v>0.59513715396068334</c:v>
                </c:pt>
                <c:pt idx="2">
                  <c:v>0.55518706231504888</c:v>
                </c:pt>
                <c:pt idx="3">
                  <c:v>0.51951167824652222</c:v>
                </c:pt>
                <c:pt idx="4">
                  <c:v>0.60755099585846606</c:v>
                </c:pt>
                <c:pt idx="5">
                  <c:v>0.56282270603501694</c:v>
                </c:pt>
                <c:pt idx="6">
                  <c:v>0.27733518570777344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E8-48C3-85EA-2E5CE77D98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80608504"/>
        <c:axId val="380609488"/>
      </c:barChart>
      <c:catAx>
        <c:axId val="380608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609488"/>
        <c:crosses val="autoZero"/>
        <c:auto val="1"/>
        <c:lblAlgn val="ctr"/>
        <c:lblOffset val="100"/>
        <c:noMultiLvlLbl val="0"/>
      </c:catAx>
      <c:valAx>
        <c:axId val="380609488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380608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Atraso!$J$3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Atraso!$I$4:$I$7</c:f>
              <c:strCache>
                <c:ptCount val="4"/>
                <c:pt idx="0">
                  <c:v>Al día</c:v>
                </c:pt>
                <c:pt idx="1">
                  <c:v>Menor a 90 días</c:v>
                </c:pt>
                <c:pt idx="2">
                  <c:v>De 90 días a un año</c:v>
                </c:pt>
                <c:pt idx="3">
                  <c:v>Más de un año</c:v>
                </c:pt>
              </c:strCache>
            </c:strRef>
          </c:cat>
          <c:val>
            <c:numRef>
              <c:f>Atraso!$J$4:$J$7</c:f>
              <c:numCache>
                <c:formatCode>0%</c:formatCode>
                <c:ptCount val="4"/>
                <c:pt idx="0">
                  <c:v>0.89552826179605027</c:v>
                </c:pt>
                <c:pt idx="1">
                  <c:v>7.8856712284640237E-2</c:v>
                </c:pt>
                <c:pt idx="2">
                  <c:v>1.435553505303574E-2</c:v>
                </c:pt>
                <c:pt idx="3">
                  <c:v>1.1259490866273859E-2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AA-44C3-8ABB-13F3577B88A7}"/>
            </c:ext>
          </c:extLst>
        </c:ser>
        <c:ser>
          <c:idx val="1"/>
          <c:order val="1"/>
          <c:tx>
            <c:strRef>
              <c:f>Atraso!$K$3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Atraso!$I$4:$I$7</c:f>
              <c:strCache>
                <c:ptCount val="4"/>
                <c:pt idx="0">
                  <c:v>Al día</c:v>
                </c:pt>
                <c:pt idx="1">
                  <c:v>Menor a 90 días</c:v>
                </c:pt>
                <c:pt idx="2">
                  <c:v>De 90 días a un año</c:v>
                </c:pt>
                <c:pt idx="3">
                  <c:v>Más de un año</c:v>
                </c:pt>
              </c:strCache>
            </c:strRef>
          </c:cat>
          <c:val>
            <c:numRef>
              <c:f>Atraso!$K$4:$K$7</c:f>
              <c:numCache>
                <c:formatCode>0%</c:formatCode>
                <c:ptCount val="4"/>
                <c:pt idx="0">
                  <c:v>0.86279104952865371</c:v>
                </c:pt>
                <c:pt idx="1">
                  <c:v>9.8221981980822243E-2</c:v>
                </c:pt>
                <c:pt idx="2">
                  <c:v>2.0340136913297342E-2</c:v>
                </c:pt>
                <c:pt idx="3">
                  <c:v>1.8646831577226797E-2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AA-44C3-8ABB-13F3577B88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1892000"/>
        <c:axId val="301892328"/>
      </c:barChart>
      <c:catAx>
        <c:axId val="30189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892328"/>
        <c:crosses val="autoZero"/>
        <c:auto val="1"/>
        <c:lblAlgn val="ctr"/>
        <c:lblOffset val="100"/>
        <c:noMultiLvlLbl val="0"/>
      </c:catAx>
      <c:valAx>
        <c:axId val="301892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89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81122B-A263-4F8A-A0AB-0A369B613859}" type="doc">
      <dgm:prSet loTypeId="urn:microsoft.com/office/officeart/2005/8/layout/cycle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R"/>
        </a:p>
      </dgm:t>
    </dgm:pt>
    <dgm:pt modelId="{816A4C7E-E5BD-499E-9049-A5804404C7FE}">
      <dgm:prSet custT="1"/>
      <dgm:spPr/>
      <dgm:t>
        <a:bodyPr/>
        <a:lstStyle/>
        <a:p>
          <a:r>
            <a:rPr lang="es-CR" sz="1400" b="1" i="0" dirty="0">
              <a:solidFill>
                <a:schemeClr val="bg2">
                  <a:lumMod val="25000"/>
                </a:schemeClr>
              </a:solidFill>
            </a:rPr>
            <a:t>Mantener una publicación  sobre el  componente de género para evidenciar  la brecha y  su  evolución.</a:t>
          </a:r>
          <a:endParaRPr lang="es-CR" sz="1400" i="0" dirty="0">
            <a:solidFill>
              <a:schemeClr val="bg2">
                <a:lumMod val="25000"/>
              </a:schemeClr>
            </a:solidFill>
          </a:endParaRPr>
        </a:p>
      </dgm:t>
    </dgm:pt>
    <dgm:pt modelId="{4BA5DE58-FCD3-47AA-882D-F2C84471C830}" type="parTrans" cxnId="{2ACEF1CE-FA05-4341-ACD3-93E21CB2782A}">
      <dgm:prSet/>
      <dgm:spPr/>
      <dgm:t>
        <a:bodyPr/>
        <a:lstStyle/>
        <a:p>
          <a:endParaRPr lang="es-CR">
            <a:solidFill>
              <a:schemeClr val="bg2">
                <a:lumMod val="25000"/>
              </a:schemeClr>
            </a:solidFill>
          </a:endParaRPr>
        </a:p>
      </dgm:t>
    </dgm:pt>
    <dgm:pt modelId="{3D034441-13CA-49DD-8C91-D5CB85299E06}" type="sibTrans" cxnId="{2ACEF1CE-FA05-4341-ACD3-93E21CB2782A}">
      <dgm:prSet/>
      <dgm:spPr/>
      <dgm:t>
        <a:bodyPr/>
        <a:lstStyle/>
        <a:p>
          <a:endParaRPr lang="es-CR">
            <a:solidFill>
              <a:schemeClr val="bg2">
                <a:lumMod val="25000"/>
              </a:schemeClr>
            </a:solidFill>
          </a:endParaRPr>
        </a:p>
      </dgm:t>
    </dgm:pt>
    <dgm:pt modelId="{40BCD5C3-34A0-4AF3-B204-C8CB7A3EF5D3}">
      <dgm:prSet custT="1"/>
      <dgm:spPr/>
      <dgm:t>
        <a:bodyPr/>
        <a:lstStyle/>
        <a:p>
          <a:r>
            <a:rPr lang="es-CR" sz="1400" b="1" i="0" dirty="0">
              <a:solidFill>
                <a:schemeClr val="bg2">
                  <a:lumMod val="25000"/>
                </a:schemeClr>
              </a:solidFill>
            </a:rPr>
            <a:t>Seguir apoyando al INAMU en las iniciativas que se implementen  en la materia.</a:t>
          </a:r>
          <a:endParaRPr lang="es-CR" sz="1400" i="0" dirty="0">
            <a:solidFill>
              <a:schemeClr val="bg2">
                <a:lumMod val="25000"/>
              </a:schemeClr>
            </a:solidFill>
          </a:endParaRPr>
        </a:p>
      </dgm:t>
    </dgm:pt>
    <dgm:pt modelId="{E949541D-140C-4392-85BD-E67FFBB22CFC}" type="parTrans" cxnId="{4EFAFB25-ED55-4BB9-A5AE-8D3BD6ABEA0E}">
      <dgm:prSet/>
      <dgm:spPr/>
      <dgm:t>
        <a:bodyPr/>
        <a:lstStyle/>
        <a:p>
          <a:endParaRPr lang="es-CR">
            <a:solidFill>
              <a:schemeClr val="bg2">
                <a:lumMod val="25000"/>
              </a:schemeClr>
            </a:solidFill>
          </a:endParaRPr>
        </a:p>
      </dgm:t>
    </dgm:pt>
    <dgm:pt modelId="{D64BC972-7D31-4929-878C-EF2ABC7C6399}" type="sibTrans" cxnId="{4EFAFB25-ED55-4BB9-A5AE-8D3BD6ABEA0E}">
      <dgm:prSet/>
      <dgm:spPr/>
      <dgm:t>
        <a:bodyPr/>
        <a:lstStyle/>
        <a:p>
          <a:endParaRPr lang="es-CR">
            <a:solidFill>
              <a:schemeClr val="bg2">
                <a:lumMod val="25000"/>
              </a:schemeClr>
            </a:solidFill>
          </a:endParaRPr>
        </a:p>
      </dgm:t>
    </dgm:pt>
    <dgm:pt modelId="{D4F2CC4D-63C2-4D2B-B2F0-DC72613BA4A9}">
      <dgm:prSet custT="1"/>
      <dgm:spPr/>
      <dgm:t>
        <a:bodyPr/>
        <a:lstStyle/>
        <a:p>
          <a:r>
            <a:rPr lang="es-CR" sz="1400" b="1" i="0" dirty="0">
              <a:solidFill>
                <a:schemeClr val="bg2">
                  <a:lumMod val="25000"/>
                </a:schemeClr>
              </a:solidFill>
            </a:rPr>
            <a:t>Obtención de datos para profundizar  el análisis de MIPYMES lideradas por mujeres.</a:t>
          </a:r>
          <a:endParaRPr lang="es-CR" sz="1400" i="0" dirty="0">
            <a:solidFill>
              <a:schemeClr val="bg2">
                <a:lumMod val="25000"/>
              </a:schemeClr>
            </a:solidFill>
          </a:endParaRPr>
        </a:p>
      </dgm:t>
    </dgm:pt>
    <dgm:pt modelId="{8A12F540-B8CB-470B-9103-9F39C4E11D4E}" type="parTrans" cxnId="{B4C5B9C9-9036-4B2B-B7A6-A86B1040310F}">
      <dgm:prSet/>
      <dgm:spPr/>
      <dgm:t>
        <a:bodyPr/>
        <a:lstStyle/>
        <a:p>
          <a:endParaRPr lang="es-CR">
            <a:solidFill>
              <a:schemeClr val="bg2">
                <a:lumMod val="25000"/>
              </a:schemeClr>
            </a:solidFill>
          </a:endParaRPr>
        </a:p>
      </dgm:t>
    </dgm:pt>
    <dgm:pt modelId="{4FC4176E-F193-44AB-A142-6EE3A0F036F3}" type="sibTrans" cxnId="{B4C5B9C9-9036-4B2B-B7A6-A86B1040310F}">
      <dgm:prSet/>
      <dgm:spPr/>
      <dgm:t>
        <a:bodyPr/>
        <a:lstStyle/>
        <a:p>
          <a:endParaRPr lang="es-CR">
            <a:solidFill>
              <a:schemeClr val="bg2">
                <a:lumMod val="25000"/>
              </a:schemeClr>
            </a:solidFill>
          </a:endParaRPr>
        </a:p>
      </dgm:t>
    </dgm:pt>
    <dgm:pt modelId="{ADB296DF-51BD-4BF9-890F-0D52B71D5538}">
      <dgm:prSet custT="1"/>
      <dgm:spPr/>
      <dgm:t>
        <a:bodyPr/>
        <a:lstStyle/>
        <a:p>
          <a:r>
            <a:rPr lang="es-CR" sz="1400" b="1" i="0" dirty="0">
              <a:solidFill>
                <a:schemeClr val="bg2">
                  <a:lumMod val="25000"/>
                </a:schemeClr>
              </a:solidFill>
            </a:rPr>
            <a:t>Identificar  medidas prudenciales en el SFN  que orienten al  cierre de la brecha de género.</a:t>
          </a:r>
          <a:endParaRPr lang="es-CR" sz="1400" i="0" dirty="0">
            <a:solidFill>
              <a:schemeClr val="bg2">
                <a:lumMod val="25000"/>
              </a:schemeClr>
            </a:solidFill>
          </a:endParaRPr>
        </a:p>
      </dgm:t>
    </dgm:pt>
    <dgm:pt modelId="{F1B2975E-8523-4308-B14E-C27A0EA19819}" type="parTrans" cxnId="{DBFF6A1D-2DE1-427C-953E-FF1614B765D2}">
      <dgm:prSet/>
      <dgm:spPr/>
      <dgm:t>
        <a:bodyPr/>
        <a:lstStyle/>
        <a:p>
          <a:endParaRPr lang="es-CR">
            <a:solidFill>
              <a:schemeClr val="bg2">
                <a:lumMod val="25000"/>
              </a:schemeClr>
            </a:solidFill>
          </a:endParaRPr>
        </a:p>
      </dgm:t>
    </dgm:pt>
    <dgm:pt modelId="{4397DE89-D0F5-42E1-9A3F-023AB516FF0B}" type="sibTrans" cxnId="{DBFF6A1D-2DE1-427C-953E-FF1614B765D2}">
      <dgm:prSet/>
      <dgm:spPr/>
      <dgm:t>
        <a:bodyPr/>
        <a:lstStyle/>
        <a:p>
          <a:endParaRPr lang="es-CR">
            <a:solidFill>
              <a:schemeClr val="bg2">
                <a:lumMod val="25000"/>
              </a:schemeClr>
            </a:solidFill>
          </a:endParaRPr>
        </a:p>
      </dgm:t>
    </dgm:pt>
    <dgm:pt modelId="{53FBDFDD-0DD2-4F41-842A-CE6F95C0ACB9}" type="pres">
      <dgm:prSet presAssocID="{4F81122B-A263-4F8A-A0AB-0A369B61385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773DB40-EE0A-4CDD-A9B6-78B673E4E22A}" type="pres">
      <dgm:prSet presAssocID="{4F81122B-A263-4F8A-A0AB-0A369B613859}" presName="children" presStyleCnt="0"/>
      <dgm:spPr/>
    </dgm:pt>
    <dgm:pt modelId="{224D09EF-BBD0-4308-9DE4-CDDB57E9E669}" type="pres">
      <dgm:prSet presAssocID="{4F81122B-A263-4F8A-A0AB-0A369B613859}" presName="childPlaceholder" presStyleCnt="0"/>
      <dgm:spPr/>
    </dgm:pt>
    <dgm:pt modelId="{87A24871-311C-4C50-8FE1-40E5A165E524}" type="pres">
      <dgm:prSet presAssocID="{4F81122B-A263-4F8A-A0AB-0A369B613859}" presName="circle" presStyleCnt="0"/>
      <dgm:spPr/>
    </dgm:pt>
    <dgm:pt modelId="{0B8B2DB9-1911-422A-A71E-2C4F1D53FB4F}" type="pres">
      <dgm:prSet presAssocID="{4F81122B-A263-4F8A-A0AB-0A369B61385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534D08B-2B75-40B1-AE9C-0931D4B9C358}" type="pres">
      <dgm:prSet presAssocID="{4F81122B-A263-4F8A-A0AB-0A369B61385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3E19C26-C221-4019-BD7B-C6E2BD321340}" type="pres">
      <dgm:prSet presAssocID="{4F81122B-A263-4F8A-A0AB-0A369B61385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A32517D-86CE-444B-A360-D484ED7D5AE1}" type="pres">
      <dgm:prSet presAssocID="{4F81122B-A263-4F8A-A0AB-0A369B61385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41B363D-9672-4C3C-9311-0D2FDBC37BC2}" type="pres">
      <dgm:prSet presAssocID="{4F81122B-A263-4F8A-A0AB-0A369B613859}" presName="quadrantPlaceholder" presStyleCnt="0"/>
      <dgm:spPr/>
    </dgm:pt>
    <dgm:pt modelId="{206068E9-0926-4029-A7ED-1ACC9D159475}" type="pres">
      <dgm:prSet presAssocID="{4F81122B-A263-4F8A-A0AB-0A369B613859}" presName="center1" presStyleLbl="fgShp" presStyleIdx="0" presStyleCnt="2"/>
      <dgm:spPr/>
    </dgm:pt>
    <dgm:pt modelId="{5E6C5ECB-EE59-4B1A-B616-0C33B5E3C87D}" type="pres">
      <dgm:prSet presAssocID="{4F81122B-A263-4F8A-A0AB-0A369B613859}" presName="center2" presStyleLbl="fgShp" presStyleIdx="1" presStyleCnt="2"/>
      <dgm:spPr/>
    </dgm:pt>
  </dgm:ptLst>
  <dgm:cxnLst>
    <dgm:cxn modelId="{DBFF6A1D-2DE1-427C-953E-FF1614B765D2}" srcId="{4F81122B-A263-4F8A-A0AB-0A369B613859}" destId="{ADB296DF-51BD-4BF9-890F-0D52B71D5538}" srcOrd="2" destOrd="0" parTransId="{F1B2975E-8523-4308-B14E-C27A0EA19819}" sibTransId="{4397DE89-D0F5-42E1-9A3F-023AB516FF0B}"/>
    <dgm:cxn modelId="{4EFAFB25-ED55-4BB9-A5AE-8D3BD6ABEA0E}" srcId="{4F81122B-A263-4F8A-A0AB-0A369B613859}" destId="{40BCD5C3-34A0-4AF3-B204-C8CB7A3EF5D3}" srcOrd="3" destOrd="0" parTransId="{E949541D-140C-4392-85BD-E67FFBB22CFC}" sibTransId="{D64BC972-7D31-4929-878C-EF2ABC7C6399}"/>
    <dgm:cxn modelId="{67BEC951-C244-4A79-805D-6BF86051444D}" type="presOf" srcId="{816A4C7E-E5BD-499E-9049-A5804404C7FE}" destId="{4534D08B-2B75-40B1-AE9C-0931D4B9C358}" srcOrd="0" destOrd="0" presId="urn:microsoft.com/office/officeart/2005/8/layout/cycle4"/>
    <dgm:cxn modelId="{9F408286-8E1C-4C10-A84E-17A7E6210275}" type="presOf" srcId="{ADB296DF-51BD-4BF9-890F-0D52B71D5538}" destId="{B3E19C26-C221-4019-BD7B-C6E2BD321340}" srcOrd="0" destOrd="0" presId="urn:microsoft.com/office/officeart/2005/8/layout/cycle4"/>
    <dgm:cxn modelId="{CD34D58C-4863-400D-B5D2-5C5E3A4B00D4}" type="presOf" srcId="{40BCD5C3-34A0-4AF3-B204-C8CB7A3EF5D3}" destId="{6A32517D-86CE-444B-A360-D484ED7D5AE1}" srcOrd="0" destOrd="0" presId="urn:microsoft.com/office/officeart/2005/8/layout/cycle4"/>
    <dgm:cxn modelId="{6D6A14A2-C909-459B-A935-5A4006E9FF65}" type="presOf" srcId="{4F81122B-A263-4F8A-A0AB-0A369B613859}" destId="{53FBDFDD-0DD2-4F41-842A-CE6F95C0ACB9}" srcOrd="0" destOrd="0" presId="urn:microsoft.com/office/officeart/2005/8/layout/cycle4"/>
    <dgm:cxn modelId="{443785A7-CD18-41B3-9BEA-AC631BC2D8A8}" type="presOf" srcId="{D4F2CC4D-63C2-4D2B-B2F0-DC72613BA4A9}" destId="{0B8B2DB9-1911-422A-A71E-2C4F1D53FB4F}" srcOrd="0" destOrd="0" presId="urn:microsoft.com/office/officeart/2005/8/layout/cycle4"/>
    <dgm:cxn modelId="{B4C5B9C9-9036-4B2B-B7A6-A86B1040310F}" srcId="{4F81122B-A263-4F8A-A0AB-0A369B613859}" destId="{D4F2CC4D-63C2-4D2B-B2F0-DC72613BA4A9}" srcOrd="0" destOrd="0" parTransId="{8A12F540-B8CB-470B-9103-9F39C4E11D4E}" sibTransId="{4FC4176E-F193-44AB-A142-6EE3A0F036F3}"/>
    <dgm:cxn modelId="{2ACEF1CE-FA05-4341-ACD3-93E21CB2782A}" srcId="{4F81122B-A263-4F8A-A0AB-0A369B613859}" destId="{816A4C7E-E5BD-499E-9049-A5804404C7FE}" srcOrd="1" destOrd="0" parTransId="{4BA5DE58-FCD3-47AA-882D-F2C84471C830}" sibTransId="{3D034441-13CA-49DD-8C91-D5CB85299E06}"/>
    <dgm:cxn modelId="{9D7F1DCC-19E3-4C27-913B-AF7BF93F8BB3}" type="presParOf" srcId="{53FBDFDD-0DD2-4F41-842A-CE6F95C0ACB9}" destId="{5773DB40-EE0A-4CDD-A9B6-78B673E4E22A}" srcOrd="0" destOrd="0" presId="urn:microsoft.com/office/officeart/2005/8/layout/cycle4"/>
    <dgm:cxn modelId="{F3D29573-3ED4-48F6-8BDD-503FC9875EDD}" type="presParOf" srcId="{5773DB40-EE0A-4CDD-A9B6-78B673E4E22A}" destId="{224D09EF-BBD0-4308-9DE4-CDDB57E9E669}" srcOrd="0" destOrd="0" presId="urn:microsoft.com/office/officeart/2005/8/layout/cycle4"/>
    <dgm:cxn modelId="{DAC28B8F-ECF5-44D7-AEB8-5D921C7703E4}" type="presParOf" srcId="{53FBDFDD-0DD2-4F41-842A-CE6F95C0ACB9}" destId="{87A24871-311C-4C50-8FE1-40E5A165E524}" srcOrd="1" destOrd="0" presId="urn:microsoft.com/office/officeart/2005/8/layout/cycle4"/>
    <dgm:cxn modelId="{F8D1B992-325C-4E05-871F-17C3A3D04A1A}" type="presParOf" srcId="{87A24871-311C-4C50-8FE1-40E5A165E524}" destId="{0B8B2DB9-1911-422A-A71E-2C4F1D53FB4F}" srcOrd="0" destOrd="0" presId="urn:microsoft.com/office/officeart/2005/8/layout/cycle4"/>
    <dgm:cxn modelId="{B14166B5-07F4-4DFD-A287-8831670C4FF0}" type="presParOf" srcId="{87A24871-311C-4C50-8FE1-40E5A165E524}" destId="{4534D08B-2B75-40B1-AE9C-0931D4B9C358}" srcOrd="1" destOrd="0" presId="urn:microsoft.com/office/officeart/2005/8/layout/cycle4"/>
    <dgm:cxn modelId="{6AF91E69-EE39-4168-9CAD-E874D5C2DE1C}" type="presParOf" srcId="{87A24871-311C-4C50-8FE1-40E5A165E524}" destId="{B3E19C26-C221-4019-BD7B-C6E2BD321340}" srcOrd="2" destOrd="0" presId="urn:microsoft.com/office/officeart/2005/8/layout/cycle4"/>
    <dgm:cxn modelId="{5560C9BE-FEE3-4A9F-9BCD-2BEC380B35BC}" type="presParOf" srcId="{87A24871-311C-4C50-8FE1-40E5A165E524}" destId="{6A32517D-86CE-444B-A360-D484ED7D5AE1}" srcOrd="3" destOrd="0" presId="urn:microsoft.com/office/officeart/2005/8/layout/cycle4"/>
    <dgm:cxn modelId="{98881B99-6288-4422-A384-9ECD43A38156}" type="presParOf" srcId="{87A24871-311C-4C50-8FE1-40E5A165E524}" destId="{641B363D-9672-4C3C-9311-0D2FDBC37BC2}" srcOrd="4" destOrd="0" presId="urn:microsoft.com/office/officeart/2005/8/layout/cycle4"/>
    <dgm:cxn modelId="{3E9F7F11-B468-4208-9D27-1953154E81F3}" type="presParOf" srcId="{53FBDFDD-0DD2-4F41-842A-CE6F95C0ACB9}" destId="{206068E9-0926-4029-A7ED-1ACC9D159475}" srcOrd="2" destOrd="0" presId="urn:microsoft.com/office/officeart/2005/8/layout/cycle4"/>
    <dgm:cxn modelId="{6AED5FCA-6EB2-4E0A-B6D2-907240811C20}" type="presParOf" srcId="{53FBDFDD-0DD2-4F41-842A-CE6F95C0ACB9}" destId="{5E6C5ECB-EE59-4B1A-B616-0C33B5E3C87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B2DB9-1911-422A-A71E-2C4F1D53FB4F}">
      <dsp:nvSpPr>
        <dsp:cNvPr id="0" name=""/>
        <dsp:cNvSpPr/>
      </dsp:nvSpPr>
      <dsp:spPr>
        <a:xfrm>
          <a:off x="1981481" y="283832"/>
          <a:ext cx="2156133" cy="2156133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1" i="0" kern="1200" dirty="0">
              <a:solidFill>
                <a:schemeClr val="bg2">
                  <a:lumMod val="25000"/>
                </a:schemeClr>
              </a:solidFill>
            </a:rPr>
            <a:t>Obtención de datos para profundizar  el análisis de MIPYMES lideradas por mujeres.</a:t>
          </a:r>
          <a:endParaRPr lang="es-CR" sz="1400" i="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612998" y="915349"/>
        <a:ext cx="1524616" cy="1524616"/>
      </dsp:txXfrm>
    </dsp:sp>
    <dsp:sp modelId="{4534D08B-2B75-40B1-AE9C-0931D4B9C358}">
      <dsp:nvSpPr>
        <dsp:cNvPr id="0" name=""/>
        <dsp:cNvSpPr/>
      </dsp:nvSpPr>
      <dsp:spPr>
        <a:xfrm rot="5400000">
          <a:off x="4237205" y="283832"/>
          <a:ext cx="2156133" cy="2156133"/>
        </a:xfrm>
        <a:prstGeom prst="pieWedg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1" i="0" kern="1200" dirty="0">
              <a:solidFill>
                <a:schemeClr val="bg2">
                  <a:lumMod val="25000"/>
                </a:schemeClr>
              </a:solidFill>
            </a:rPr>
            <a:t>Mantener una publicación  sobre el  componente de género para evidenciar  la brecha y  su  evolución.</a:t>
          </a:r>
          <a:endParaRPr lang="es-CR" sz="1400" i="0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4237205" y="915349"/>
        <a:ext cx="1524616" cy="1524616"/>
      </dsp:txXfrm>
    </dsp:sp>
    <dsp:sp modelId="{B3E19C26-C221-4019-BD7B-C6E2BD321340}">
      <dsp:nvSpPr>
        <dsp:cNvPr id="0" name=""/>
        <dsp:cNvSpPr/>
      </dsp:nvSpPr>
      <dsp:spPr>
        <a:xfrm rot="10800000">
          <a:off x="4237205" y="2539557"/>
          <a:ext cx="2156133" cy="2156133"/>
        </a:xfrm>
        <a:prstGeom prst="pieWedg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1" i="0" kern="1200" dirty="0">
              <a:solidFill>
                <a:schemeClr val="bg2">
                  <a:lumMod val="25000"/>
                </a:schemeClr>
              </a:solidFill>
            </a:rPr>
            <a:t>Identificar  medidas prudenciales en el SFN  que orienten al  cierre de la brecha de género.</a:t>
          </a:r>
          <a:endParaRPr lang="es-CR" sz="1400" i="0" kern="1200" dirty="0">
            <a:solidFill>
              <a:schemeClr val="bg2">
                <a:lumMod val="25000"/>
              </a:schemeClr>
            </a:solidFill>
          </a:endParaRPr>
        </a:p>
      </dsp:txBody>
      <dsp:txXfrm rot="10800000">
        <a:off x="4237205" y="2539557"/>
        <a:ext cx="1524616" cy="1524616"/>
      </dsp:txXfrm>
    </dsp:sp>
    <dsp:sp modelId="{6A32517D-86CE-444B-A360-D484ED7D5AE1}">
      <dsp:nvSpPr>
        <dsp:cNvPr id="0" name=""/>
        <dsp:cNvSpPr/>
      </dsp:nvSpPr>
      <dsp:spPr>
        <a:xfrm rot="16200000">
          <a:off x="1981481" y="2539557"/>
          <a:ext cx="2156133" cy="2156133"/>
        </a:xfrm>
        <a:prstGeom prst="pieWedg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1" i="0" kern="1200" dirty="0">
              <a:solidFill>
                <a:schemeClr val="bg2">
                  <a:lumMod val="25000"/>
                </a:schemeClr>
              </a:solidFill>
            </a:rPr>
            <a:t>Seguir apoyando al INAMU en las iniciativas que se implementen  en la materia.</a:t>
          </a:r>
          <a:endParaRPr lang="es-CR" sz="1400" i="0" kern="1200" dirty="0">
            <a:solidFill>
              <a:schemeClr val="bg2">
                <a:lumMod val="25000"/>
              </a:schemeClr>
            </a:solidFill>
          </a:endParaRPr>
        </a:p>
      </dsp:txBody>
      <dsp:txXfrm rot="5400000">
        <a:off x="2612998" y="2539557"/>
        <a:ext cx="1524616" cy="1524616"/>
      </dsp:txXfrm>
    </dsp:sp>
    <dsp:sp modelId="{206068E9-0926-4029-A7ED-1ACC9D159475}">
      <dsp:nvSpPr>
        <dsp:cNvPr id="0" name=""/>
        <dsp:cNvSpPr/>
      </dsp:nvSpPr>
      <dsp:spPr>
        <a:xfrm>
          <a:off x="3815191" y="2041604"/>
          <a:ext cx="744438" cy="647338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C5ECB-EE59-4B1A-B616-0C33B5E3C87D}">
      <dsp:nvSpPr>
        <dsp:cNvPr id="0" name=""/>
        <dsp:cNvSpPr/>
      </dsp:nvSpPr>
      <dsp:spPr>
        <a:xfrm rot="10800000">
          <a:off x="3815191" y="2290581"/>
          <a:ext cx="744438" cy="647338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5F22-2C29-4936-829C-5C696437095F}" type="datetimeFigureOut">
              <a:rPr lang="es-CR" smtClean="0"/>
              <a:t>22/9/2021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7181-0FC0-48E9-A197-4262B94C42AA}" type="slidenum">
              <a:rPr lang="es-CR" smtClean="0"/>
              <a:t>‹Nº›</a:t>
            </a:fld>
            <a:endParaRPr lang="es-CR"/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2C1E717E-5104-46EA-8252-E69FD73C8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102"/>
            <a:ext cx="9144000" cy="705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5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5F22-2C29-4936-829C-5C696437095F}" type="datetimeFigureOut">
              <a:rPr lang="es-CR" smtClean="0"/>
              <a:t>22/9/2021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7181-0FC0-48E9-A197-4262B94C42A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0589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5F22-2C29-4936-829C-5C696437095F}" type="datetimeFigureOut">
              <a:rPr lang="es-CR" smtClean="0"/>
              <a:t>22/9/2021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7181-0FC0-48E9-A197-4262B94C42A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9969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5F22-2C29-4936-829C-5C696437095F}" type="datetimeFigureOut">
              <a:rPr lang="es-CR" smtClean="0"/>
              <a:t>22/9/2021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7181-0FC0-48E9-A197-4262B94C42AA}" type="slidenum">
              <a:rPr lang="es-CR" smtClean="0"/>
              <a:t>‹Nº›</a:t>
            </a:fld>
            <a:endParaRPr lang="es-C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E0B7DDB-8448-4DEE-8E72-3C253FF02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5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7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5F22-2C29-4936-829C-5C696437095F}" type="datetimeFigureOut">
              <a:rPr lang="es-CR" smtClean="0"/>
              <a:t>22/9/2021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7181-0FC0-48E9-A197-4262B94C42AA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7F4972-87AD-4F02-B4D6-E97DB2FD2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339"/>
            <a:ext cx="9386888" cy="72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5F22-2C29-4936-829C-5C696437095F}" type="datetimeFigureOut">
              <a:rPr lang="es-CR" smtClean="0"/>
              <a:t>22/9/2021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7181-0FC0-48E9-A197-4262B94C42AA}" type="slidenum">
              <a:rPr lang="es-CR" smtClean="0"/>
              <a:t>‹Nº›</a:t>
            </a:fld>
            <a:endParaRPr lang="es-CR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4E48DF1-E94B-47A2-BBF0-A569689C8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065"/>
            <a:ext cx="9144000" cy="705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8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5F22-2C29-4936-829C-5C696437095F}" type="datetimeFigureOut">
              <a:rPr lang="es-CR" smtClean="0"/>
              <a:t>22/9/2021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7181-0FC0-48E9-A197-4262B94C42A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3976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5F22-2C29-4936-829C-5C696437095F}" type="datetimeFigureOut">
              <a:rPr lang="es-CR" smtClean="0"/>
              <a:t>22/9/2021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7181-0FC0-48E9-A197-4262B94C42A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2964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5F22-2C29-4936-829C-5C696437095F}" type="datetimeFigureOut">
              <a:rPr lang="es-CR" smtClean="0"/>
              <a:t>22/9/2021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7181-0FC0-48E9-A197-4262B94C42A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7662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5F22-2C29-4936-829C-5C696437095F}" type="datetimeFigureOut">
              <a:rPr lang="es-CR" smtClean="0"/>
              <a:t>22/9/2021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7181-0FC0-48E9-A197-4262B94C42A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2902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5F22-2C29-4936-829C-5C696437095F}" type="datetimeFigureOut">
              <a:rPr lang="es-CR" smtClean="0"/>
              <a:t>22/9/2021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7181-0FC0-48E9-A197-4262B94C42A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5037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55F22-2C29-4936-829C-5C696437095F}" type="datetimeFigureOut">
              <a:rPr lang="es-CR" smtClean="0"/>
              <a:t>22/9/2021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27181-0FC0-48E9-A197-4262B94C42A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2171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194471-3101-4931-A398-E07BD5C47EFF}"/>
              </a:ext>
            </a:extLst>
          </p:cNvPr>
          <p:cNvSpPr txBox="1"/>
          <p:nvPr/>
        </p:nvSpPr>
        <p:spPr>
          <a:xfrm>
            <a:off x="3407514" y="4947745"/>
            <a:ext cx="232897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R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23 de setiembre del 2021</a:t>
            </a:r>
          </a:p>
        </p:txBody>
      </p:sp>
    </p:spTree>
    <p:extLst>
      <p:ext uri="{BB962C8B-B14F-4D97-AF65-F5344CB8AC3E}">
        <p14:creationId xmlns:p14="http://schemas.microsoft.com/office/powerpoint/2010/main" val="4216352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C20F053-D9BC-4CC3-9823-E8056CB6810D}"/>
              </a:ext>
            </a:extLst>
          </p:cNvPr>
          <p:cNvSpPr txBox="1"/>
          <p:nvPr/>
        </p:nvSpPr>
        <p:spPr>
          <a:xfrm>
            <a:off x="2226366" y="696221"/>
            <a:ext cx="4691268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20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 89 entidades reguladas por la SUGEVAL: </a:t>
            </a:r>
            <a:r>
              <a:rPr lang="es-CR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 18 mujeres Presidentas y 19 mujeres Gerentas Generales.</a:t>
            </a:r>
            <a:endParaRPr lang="es-CR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74015A-E2F9-456A-A9A1-C7049DDEF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09" y="1978853"/>
            <a:ext cx="6284182" cy="340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5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29A5BB-53EB-4EAB-A62C-067677AE4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06" y="427228"/>
            <a:ext cx="7132938" cy="10790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9A40243-C13E-4096-8602-82D5F0C2DA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06" y="3276323"/>
            <a:ext cx="1226973" cy="122697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57DAC1D-6044-42D7-929D-77DF38B77134}"/>
              </a:ext>
            </a:extLst>
          </p:cNvPr>
          <p:cNvSpPr txBox="1"/>
          <p:nvPr/>
        </p:nvSpPr>
        <p:spPr>
          <a:xfrm>
            <a:off x="2451652" y="2086956"/>
            <a:ext cx="4691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mujeres tienden a ser  más cautas en el uso del dinero que los hombres. </a:t>
            </a:r>
            <a:endParaRPr lang="es-CR" sz="1800" dirty="0">
              <a:solidFill>
                <a:schemeClr val="tx2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D48C0B0-25AC-43BB-92F2-DED24D30AE4D}"/>
              </a:ext>
            </a:extLst>
          </p:cNvPr>
          <p:cNvSpPr txBox="1"/>
          <p:nvPr/>
        </p:nvSpPr>
        <p:spPr>
          <a:xfrm>
            <a:off x="2676939" y="3535018"/>
            <a:ext cx="4691268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CR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efectivo es el medio de pago más utilizado para  transacciones (mayormente en las mujeres).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EEF9744-496D-4DA4-BDB2-1373E4075CF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06" y="4988649"/>
            <a:ext cx="1226973" cy="122697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FE40700-6EEE-4C89-941D-3AEB5487340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06" y="1907179"/>
            <a:ext cx="1226973" cy="122697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24DAED8-5543-4168-859F-D651F4AC709F}"/>
              </a:ext>
            </a:extLst>
          </p:cNvPr>
          <p:cNvSpPr txBox="1"/>
          <p:nvPr/>
        </p:nvSpPr>
        <p:spPr>
          <a:xfrm>
            <a:off x="2749825" y="4817675"/>
            <a:ext cx="4691268" cy="1134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CR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s-CR" sz="1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mayoría de mujeres, indica que los ingresos no son suficientes para cubrir todos los gastos y que deben recurrir a dinero prestado para suplir esas necesidades o reducir los gastos de alimentación.</a:t>
            </a:r>
          </a:p>
        </p:txBody>
      </p:sp>
    </p:spTree>
    <p:extLst>
      <p:ext uri="{BB962C8B-B14F-4D97-AF65-F5344CB8AC3E}">
        <p14:creationId xmlns:p14="http://schemas.microsoft.com/office/powerpoint/2010/main" val="345708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F93903E2-895B-4D6D-8298-758B7EF183F1}"/>
              </a:ext>
            </a:extLst>
          </p:cNvPr>
          <p:cNvSpPr txBox="1"/>
          <p:nvPr/>
        </p:nvSpPr>
        <p:spPr>
          <a:xfrm>
            <a:off x="1815549" y="1051990"/>
            <a:ext cx="6533322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CR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decisiones en el hogar sobre cómo se gasta o ahorra el dinero se reparten entre decisiones unipersonales (34% en general, siendo 32% hombres y 35% mujeres) y decisiones con la pareja (31% en general, 29% hombres y 32% mujeres) o bien con otras personas en el hogar (15%).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7B1C676-7409-456A-AEC2-7E53B4CCDE8A}"/>
              </a:ext>
            </a:extLst>
          </p:cNvPr>
          <p:cNvSpPr txBox="1"/>
          <p:nvPr/>
        </p:nvSpPr>
        <p:spPr>
          <a:xfrm>
            <a:off x="1815550" y="4664465"/>
            <a:ext cx="6533321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CR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relación con las barreras para acceder a un crédito, un 33% señala que no le gusta endeudarse (32% hombres y 34% mujeres), un 26% que no le interesa o no lo necesita (31% hombres y 23% mujeres) y un 22% que no cumple con los requisitos (18% hombres y 25% mujeres).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2F75D8B-A5B7-4FBD-8253-F841D26420AF}"/>
              </a:ext>
            </a:extLst>
          </p:cNvPr>
          <p:cNvSpPr txBox="1"/>
          <p:nvPr/>
        </p:nvSpPr>
        <p:spPr>
          <a:xfrm>
            <a:off x="1815549" y="2971112"/>
            <a:ext cx="6109252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CR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decisor cambia según la edad. Las decisiones unipersonales se dan mayormente en personas entre los 64 y 70 años y aquellas conjuntas con la pareja en personas entre los 25 y 70 años.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4212210-4A23-43C7-B161-AB0DC34CE1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9" y="960661"/>
            <a:ext cx="1453405" cy="145340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5DF52EC-C6E7-4F26-B2A2-3B49591BF4F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9" y="2875115"/>
            <a:ext cx="1360639" cy="136063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14914-3685-4FE8-9869-26C24B10486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9" y="4696803"/>
            <a:ext cx="1360639" cy="13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27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34B5A7E-7D57-4EB8-8CE1-1A80BD9BEF2A}"/>
              </a:ext>
            </a:extLst>
          </p:cNvPr>
          <p:cNvSpPr txBox="1"/>
          <p:nvPr/>
        </p:nvSpPr>
        <p:spPr>
          <a:xfrm>
            <a:off x="1669773" y="200756"/>
            <a:ext cx="7301948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20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s-CR" sz="20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mpacto de la crisis del COVID-19 en el crédito a personas físicas</a:t>
            </a:r>
            <a:endParaRPr lang="es-CR" sz="20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1CB68E-DDCF-4EFD-A523-D01B5EEFDC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643" y="200756"/>
            <a:ext cx="2017705" cy="1968154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04179B8-A211-4280-A31F-4F32C41A8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632256"/>
              </p:ext>
            </p:extLst>
          </p:nvPr>
        </p:nvGraphicFramePr>
        <p:xfrm>
          <a:off x="1218352" y="2379065"/>
          <a:ext cx="7449419" cy="2254787"/>
        </p:xfrm>
        <a:graphic>
          <a:graphicData uri="http://schemas.openxmlformats.org/drawingml/2006/table">
            <a:tbl>
              <a:tblPr firstRow="1" firstCol="1" bandRow="1"/>
              <a:tblGrid>
                <a:gridCol w="1561562">
                  <a:extLst>
                    <a:ext uri="{9D8B030D-6E8A-4147-A177-3AD203B41FA5}">
                      <a16:colId xmlns:a16="http://schemas.microsoft.com/office/drawing/2014/main" val="3025867820"/>
                    </a:ext>
                  </a:extLst>
                </a:gridCol>
                <a:gridCol w="1862148">
                  <a:extLst>
                    <a:ext uri="{9D8B030D-6E8A-4147-A177-3AD203B41FA5}">
                      <a16:colId xmlns:a16="http://schemas.microsoft.com/office/drawing/2014/main" val="2089902861"/>
                    </a:ext>
                  </a:extLst>
                </a:gridCol>
                <a:gridCol w="933139">
                  <a:extLst>
                    <a:ext uri="{9D8B030D-6E8A-4147-A177-3AD203B41FA5}">
                      <a16:colId xmlns:a16="http://schemas.microsoft.com/office/drawing/2014/main" val="3709415486"/>
                    </a:ext>
                  </a:extLst>
                </a:gridCol>
                <a:gridCol w="1589639">
                  <a:extLst>
                    <a:ext uri="{9D8B030D-6E8A-4147-A177-3AD203B41FA5}">
                      <a16:colId xmlns:a16="http://schemas.microsoft.com/office/drawing/2014/main" val="2277102355"/>
                    </a:ext>
                  </a:extLst>
                </a:gridCol>
                <a:gridCol w="1502931">
                  <a:extLst>
                    <a:ext uri="{9D8B030D-6E8A-4147-A177-3AD203B41FA5}">
                      <a16:colId xmlns:a16="http://schemas.microsoft.com/office/drawing/2014/main" val="4030867075"/>
                    </a:ext>
                  </a:extLst>
                </a:gridCol>
              </a:tblGrid>
              <a:tr h="983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Tipo de persona</a:t>
                      </a:r>
                      <a:endParaRPr lang="es-CR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Saldo total a enero 2021</a:t>
                      </a:r>
                      <a:endParaRPr lang="es-CR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del saldo</a:t>
                      </a:r>
                      <a:endParaRPr lang="es-CR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Saldo modificado a enero 2021</a:t>
                      </a:r>
                      <a:endParaRPr lang="es-CR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del saldo modificado</a:t>
                      </a:r>
                      <a:endParaRPr lang="es-CR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579545"/>
                  </a:ext>
                </a:extLst>
              </a:tr>
              <a:tr h="317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Hombre</a:t>
                      </a:r>
                      <a:endParaRPr lang="es-CR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8 545 685</a:t>
                      </a:r>
                      <a:endParaRPr lang="es-CR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37%</a:t>
                      </a:r>
                      <a:endParaRPr lang="es-CR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4 449 933</a:t>
                      </a:r>
                      <a:endParaRPr lang="es-CR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52%</a:t>
                      </a:r>
                      <a:endParaRPr lang="es-CR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572819"/>
                  </a:ext>
                </a:extLst>
              </a:tr>
              <a:tr h="317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Mujer</a:t>
                      </a:r>
                      <a:endParaRPr lang="es-CR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5 875 459</a:t>
                      </a:r>
                      <a:endParaRPr lang="es-CR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26%</a:t>
                      </a:r>
                      <a:endParaRPr lang="es-CR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3 236 428</a:t>
                      </a:r>
                      <a:endParaRPr lang="es-CR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55%</a:t>
                      </a:r>
                      <a:endParaRPr lang="es-CR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777524"/>
                  </a:ext>
                </a:extLst>
              </a:tr>
              <a:tr h="317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Jurídica</a:t>
                      </a:r>
                      <a:endParaRPr lang="es-CR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8 604 184</a:t>
                      </a:r>
                      <a:endParaRPr lang="es-CR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37%</a:t>
                      </a:r>
                      <a:endParaRPr lang="es-CR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4 321 053</a:t>
                      </a:r>
                      <a:endParaRPr lang="es-CR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50%</a:t>
                      </a:r>
                      <a:endParaRPr lang="es-CR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893900"/>
                  </a:ext>
                </a:extLst>
              </a:tr>
              <a:tr h="317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general</a:t>
                      </a:r>
                      <a:endParaRPr lang="es-CR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23 025 511</a:t>
                      </a:r>
                      <a:endParaRPr lang="es-CR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s-CR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12 007 414</a:t>
                      </a:r>
                      <a:endParaRPr lang="es-CR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52%</a:t>
                      </a:r>
                      <a:endParaRPr lang="es-CR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855604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463274D-7F77-4FF7-BC71-5FE83AF87BD8}"/>
              </a:ext>
            </a:extLst>
          </p:cNvPr>
          <p:cNvSpPr txBox="1"/>
          <p:nvPr/>
        </p:nvSpPr>
        <p:spPr>
          <a:xfrm>
            <a:off x="2120348" y="1184833"/>
            <a:ext cx="6573078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R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amplio </a:t>
            </a:r>
            <a:r>
              <a:rPr lang="es-CR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apoyo reflejado en un 52% de la cartera total a enero 2021,  fue </a:t>
            </a:r>
            <a:r>
              <a:rPr lang="es-CR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beneficiaria de </a:t>
            </a:r>
            <a:r>
              <a:rPr lang="es-CR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modificaciones en las condiciones crediticias durante el año 2020.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185984-0737-422B-9EE0-8FC5108D08D3}"/>
              </a:ext>
            </a:extLst>
          </p:cNvPr>
          <p:cNvSpPr txBox="1"/>
          <p:nvPr/>
        </p:nvSpPr>
        <p:spPr>
          <a:xfrm>
            <a:off x="1431235" y="4967735"/>
            <a:ext cx="67868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sz="18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caso de las mujeres un  55% de la cartera de créditos fue sujeta de modificaciones en las condiciones crediticias en el  2020, y </a:t>
            </a:r>
            <a:r>
              <a:rPr lang="es-CR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s-CR" sz="18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52% en el caso de los hombres.</a:t>
            </a:r>
            <a:endParaRPr lang="es-CR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91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B49063F-A047-4804-98A3-2FFF5CF8EBC5}"/>
              </a:ext>
            </a:extLst>
          </p:cNvPr>
          <p:cNvSpPr txBox="1"/>
          <p:nvPr/>
        </p:nvSpPr>
        <p:spPr>
          <a:xfrm>
            <a:off x="2676939" y="374362"/>
            <a:ext cx="424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dirty="0">
                <a:solidFill>
                  <a:schemeClr val="accent1">
                    <a:lumMod val="50000"/>
                  </a:schemeClr>
                </a:solidFill>
              </a:rPr>
              <a:t>Desafíos SUGEF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2B5A9FD-5698-4951-97E6-F0F44F0CC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346252"/>
              </p:ext>
            </p:extLst>
          </p:nvPr>
        </p:nvGraphicFramePr>
        <p:xfrm>
          <a:off x="558164" y="939238"/>
          <a:ext cx="8374821" cy="497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838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2BAB8-3F5F-4D96-8C06-25C52CE20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14" y="1716706"/>
            <a:ext cx="7886700" cy="1103659"/>
          </a:xfrm>
        </p:spPr>
        <p:txBody>
          <a:bodyPr/>
          <a:lstStyle/>
          <a:p>
            <a:pPr algn="ctr"/>
            <a:r>
              <a:rPr lang="es-CR" b="1" dirty="0">
                <a:solidFill>
                  <a:schemeClr val="accent2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65775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19C9E-E556-4953-BF29-9DFDFE496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7899B44-2B42-4032-82F4-F948A914F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39"/>
            <a:ext cx="9409471" cy="728570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9CF266F-D272-4E61-B158-D9C7103EFABE}"/>
              </a:ext>
            </a:extLst>
          </p:cNvPr>
          <p:cNvSpPr txBox="1"/>
          <p:nvPr/>
        </p:nvSpPr>
        <p:spPr>
          <a:xfrm>
            <a:off x="0" y="1649815"/>
            <a:ext cx="30347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deuda  de las mujeres con las entidades reguladas equivale al </a:t>
            </a:r>
            <a:r>
              <a:rPr lang="es-CR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68,43% </a:t>
            </a: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deuda de los hombres.</a:t>
            </a:r>
            <a:endParaRPr lang="es-C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9318B8-1733-4582-BDD7-836A3B034EEA}"/>
              </a:ext>
            </a:extLst>
          </p:cNvPr>
          <p:cNvSpPr txBox="1"/>
          <p:nvPr/>
        </p:nvSpPr>
        <p:spPr>
          <a:xfrm>
            <a:off x="927735" y="3537196"/>
            <a:ext cx="103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31,57% </a:t>
            </a:r>
            <a:endParaRPr lang="es-CR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2295FE-4002-4BBA-89F7-7E74D4B1ECB9}"/>
              </a:ext>
            </a:extLst>
          </p:cNvPr>
          <p:cNvSpPr txBox="1"/>
          <p:nvPr/>
        </p:nvSpPr>
        <p:spPr>
          <a:xfrm>
            <a:off x="927735" y="3921914"/>
            <a:ext cx="120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chemeClr val="accent1"/>
                </a:solidFill>
              </a:rPr>
              <a:t>Brecha </a:t>
            </a:r>
          </a:p>
        </p:txBody>
      </p:sp>
      <p:sp>
        <p:nvSpPr>
          <p:cNvPr id="8" name="Shape 2721">
            <a:extLst>
              <a:ext uri="{FF2B5EF4-FFF2-40B4-BE49-F238E27FC236}">
                <a16:creationId xmlns:a16="http://schemas.microsoft.com/office/drawing/2014/main" id="{1C9918A6-2DA9-42A5-93A1-F4B9C131E3E8}"/>
              </a:ext>
            </a:extLst>
          </p:cNvPr>
          <p:cNvSpPr/>
          <p:nvPr/>
        </p:nvSpPr>
        <p:spPr>
          <a:xfrm>
            <a:off x="1152939" y="3065899"/>
            <a:ext cx="364435" cy="370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85F5EA-9077-4B48-ABD8-7D62749A864D}"/>
              </a:ext>
            </a:extLst>
          </p:cNvPr>
          <p:cNvSpPr txBox="1"/>
          <p:nvPr/>
        </p:nvSpPr>
        <p:spPr>
          <a:xfrm>
            <a:off x="927735" y="-10505"/>
            <a:ext cx="7315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Monto promedio de  crédito</a:t>
            </a:r>
            <a:r>
              <a:rPr lang="es-CR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R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(2018 y 2020)</a:t>
            </a:r>
          </a:p>
          <a:p>
            <a:pPr algn="ctr"/>
            <a:endParaRPr lang="es-C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E709767-F93E-443B-8E96-18C6E1653EB6}"/>
              </a:ext>
            </a:extLst>
          </p:cNvPr>
          <p:cNvSpPr txBox="1"/>
          <p:nvPr/>
        </p:nvSpPr>
        <p:spPr>
          <a:xfrm>
            <a:off x="1517374" y="5977673"/>
            <a:ext cx="6109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cada colón de crédito que  reciben los  hombres en las entidades reguladas, las mujeres únicamente reciben </a:t>
            </a:r>
            <a:r>
              <a:rPr lang="es-CR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0,68 centavos de colón. </a:t>
            </a:r>
            <a:endParaRPr lang="es-CR" b="1" dirty="0">
              <a:solidFill>
                <a:schemeClr val="accent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4AD195-E3AA-4CA5-AC2B-B5B41FF27513}"/>
              </a:ext>
            </a:extLst>
          </p:cNvPr>
          <p:cNvSpPr txBox="1"/>
          <p:nvPr/>
        </p:nvSpPr>
        <p:spPr>
          <a:xfrm>
            <a:off x="6873249" y="1027907"/>
            <a:ext cx="2340377" cy="235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deuda de las mujeres equivalía al </a:t>
            </a:r>
            <a:r>
              <a:rPr lang="es-CR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67,1%</a:t>
            </a: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deuda total de los hombres.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brecha </a:t>
            </a:r>
            <a:r>
              <a:rPr lang="es-CR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disminuyó</a:t>
            </a:r>
            <a:r>
              <a:rPr lang="es-C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1,3%.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72F3BE0-6F08-4C04-AF7A-8E871B791BEF}"/>
              </a:ext>
            </a:extLst>
          </p:cNvPr>
          <p:cNvSpPr/>
          <p:nvPr/>
        </p:nvSpPr>
        <p:spPr>
          <a:xfrm>
            <a:off x="927735" y="1056296"/>
            <a:ext cx="65274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48493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81E3D54-E871-41B8-B040-B0D006653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16" y="1771990"/>
            <a:ext cx="4417968" cy="294578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9C3B71D-1DC8-4A56-B245-36F898AD1C58}"/>
              </a:ext>
            </a:extLst>
          </p:cNvPr>
          <p:cNvSpPr txBox="1"/>
          <p:nvPr/>
        </p:nvSpPr>
        <p:spPr>
          <a:xfrm>
            <a:off x="512707" y="325262"/>
            <a:ext cx="157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dirty="0">
                <a:solidFill>
                  <a:schemeClr val="accent1"/>
                </a:solidFill>
              </a:rPr>
              <a:t>2018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C3DEF6-E805-415D-9EDC-8837171C211E}"/>
              </a:ext>
            </a:extLst>
          </p:cNvPr>
          <p:cNvSpPr txBox="1"/>
          <p:nvPr/>
        </p:nvSpPr>
        <p:spPr>
          <a:xfrm>
            <a:off x="2089716" y="321657"/>
            <a:ext cx="46912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 promedio de  crédito a las mujeres (¢10 606 854) representa </a:t>
            </a:r>
            <a:r>
              <a:rPr lang="es-CR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86% </a:t>
            </a: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promedio de  crédito a los hombres (¢12 328 376). </a:t>
            </a:r>
            <a:endParaRPr lang="es-C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3B3962C-89B2-4991-A75B-609D495F2EFC}"/>
              </a:ext>
            </a:extLst>
          </p:cNvPr>
          <p:cNvSpPr txBox="1"/>
          <p:nvPr/>
        </p:nvSpPr>
        <p:spPr>
          <a:xfrm>
            <a:off x="132522" y="1391158"/>
            <a:ext cx="195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>
                <a:solidFill>
                  <a:schemeClr val="accent1"/>
                </a:solidFill>
              </a:rPr>
              <a:t>Total de deudores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664A902-BC99-4DCB-ABF2-8B30FC158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879342"/>
            <a:ext cx="1589504" cy="84297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D9FB2AD-6735-45CA-9A27-F4BB4518D6E7}"/>
              </a:ext>
            </a:extLst>
          </p:cNvPr>
          <p:cNvSpPr txBox="1"/>
          <p:nvPr/>
        </p:nvSpPr>
        <p:spPr>
          <a:xfrm>
            <a:off x="1033291" y="2875549"/>
            <a:ext cx="887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43,8%</a:t>
            </a:r>
            <a:r>
              <a:rPr lang="es-C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R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961CA06-3A7F-4BC6-9C7B-F0D3FB2BE320}"/>
              </a:ext>
            </a:extLst>
          </p:cNvPr>
          <p:cNvSpPr txBox="1"/>
          <p:nvPr/>
        </p:nvSpPr>
        <p:spPr>
          <a:xfrm>
            <a:off x="223224" y="2875549"/>
            <a:ext cx="887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56,2%</a:t>
            </a:r>
            <a:endParaRPr lang="es-CR" dirty="0">
              <a:solidFill>
                <a:schemeClr val="accent1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24D70B3-9A9F-48A5-8D1A-2F0399DDC81B}"/>
              </a:ext>
            </a:extLst>
          </p:cNvPr>
          <p:cNvCxnSpPr>
            <a:cxnSpLocks/>
            <a:stCxn id="12" idx="0"/>
          </p:cNvCxnSpPr>
          <p:nvPr/>
        </p:nvCxnSpPr>
        <p:spPr>
          <a:xfrm>
            <a:off x="1033291" y="1879342"/>
            <a:ext cx="0" cy="1719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98D26C2-5B0C-48F2-A0B6-25B7578D550C}"/>
              </a:ext>
            </a:extLst>
          </p:cNvPr>
          <p:cNvSpPr txBox="1"/>
          <p:nvPr/>
        </p:nvSpPr>
        <p:spPr>
          <a:xfrm>
            <a:off x="1016787" y="3327104"/>
            <a:ext cx="1258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535.874 </a:t>
            </a:r>
            <a:endParaRPr lang="es-CR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84798AC-9EDF-46EA-8540-AF7B20C3BFA0}"/>
              </a:ext>
            </a:extLst>
          </p:cNvPr>
          <p:cNvSpPr txBox="1"/>
          <p:nvPr/>
        </p:nvSpPr>
        <p:spPr>
          <a:xfrm>
            <a:off x="64197" y="3321342"/>
            <a:ext cx="1046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687.434 </a:t>
            </a:r>
            <a:endParaRPr lang="es-CR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04160B8-A2AD-46A0-AD23-F9C2FA1A60DC}"/>
              </a:ext>
            </a:extLst>
          </p:cNvPr>
          <p:cNvSpPr txBox="1"/>
          <p:nvPr/>
        </p:nvSpPr>
        <p:spPr>
          <a:xfrm>
            <a:off x="359927" y="5361322"/>
            <a:ext cx="157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dirty="0">
                <a:solidFill>
                  <a:schemeClr val="accent1"/>
                </a:solidFill>
              </a:rPr>
              <a:t>2020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328C14E-B533-4FF3-92C2-210D3CAC0BBF}"/>
              </a:ext>
            </a:extLst>
          </p:cNvPr>
          <p:cNvSpPr txBox="1"/>
          <p:nvPr/>
        </p:nvSpPr>
        <p:spPr>
          <a:xfrm>
            <a:off x="2226366" y="5259111"/>
            <a:ext cx="46912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promedio de  crédito, en el caso de las mujeres es de ¢11 277 198, y en el caso de los hombres es de ¢13 158 759. </a:t>
            </a:r>
            <a:endParaRPr lang="es-CR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A685578-91CB-4DAA-8B06-B114941C2013}"/>
              </a:ext>
            </a:extLst>
          </p:cNvPr>
          <p:cNvSpPr txBox="1"/>
          <p:nvPr/>
        </p:nvSpPr>
        <p:spPr>
          <a:xfrm>
            <a:off x="7089913" y="2090719"/>
            <a:ext cx="16962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C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recha</a:t>
            </a:r>
          </a:p>
          <a:p>
            <a:pPr algn="ctr"/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ntre el monto promedio de los créditos que reciben las mujeres en relación con el de los hombres.</a:t>
            </a:r>
            <a:endParaRPr lang="es-CR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D0218FB-5A49-43CD-92D4-9235FB09241A}"/>
              </a:ext>
            </a:extLst>
          </p:cNvPr>
          <p:cNvSpPr txBox="1"/>
          <p:nvPr/>
        </p:nvSpPr>
        <p:spPr>
          <a:xfrm>
            <a:off x="7550969" y="1735209"/>
            <a:ext cx="963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14,30% </a:t>
            </a:r>
            <a:endParaRPr lang="es-CR" dirty="0">
              <a:solidFill>
                <a:schemeClr val="accent1"/>
              </a:solidFill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87A139B1-FB87-45A2-8BE8-943532190957}"/>
              </a:ext>
            </a:extLst>
          </p:cNvPr>
          <p:cNvCxnSpPr/>
          <p:nvPr/>
        </p:nvCxnSpPr>
        <p:spPr>
          <a:xfrm>
            <a:off x="7089913" y="5720776"/>
            <a:ext cx="10071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628D107C-AC67-40FC-86BD-694C47B32B7C}"/>
              </a:ext>
            </a:extLst>
          </p:cNvPr>
          <p:cNvCxnSpPr/>
          <p:nvPr/>
        </p:nvCxnSpPr>
        <p:spPr>
          <a:xfrm>
            <a:off x="1828043" y="648427"/>
            <a:ext cx="398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1FCCD828-DF33-4D9C-9B58-6F41F0735BFC}"/>
              </a:ext>
            </a:extLst>
          </p:cNvPr>
          <p:cNvCxnSpPr/>
          <p:nvPr/>
        </p:nvCxnSpPr>
        <p:spPr>
          <a:xfrm>
            <a:off x="8093123" y="4541006"/>
            <a:ext cx="0" cy="993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3F0FE0D3-4029-4158-8988-37746DFA8697}"/>
              </a:ext>
            </a:extLst>
          </p:cNvPr>
          <p:cNvCxnSpPr>
            <a:cxnSpLocks/>
          </p:cNvCxnSpPr>
          <p:nvPr/>
        </p:nvCxnSpPr>
        <p:spPr>
          <a:xfrm>
            <a:off x="1033291" y="971593"/>
            <a:ext cx="0" cy="484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30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6D516E4-D879-4589-9CC7-9F96818D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82" y="701068"/>
            <a:ext cx="1293235" cy="129323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7F6590A-16C3-4E3D-98E1-029205AA151B}"/>
              </a:ext>
            </a:extLst>
          </p:cNvPr>
          <p:cNvSpPr txBox="1"/>
          <p:nvPr/>
        </p:nvSpPr>
        <p:spPr>
          <a:xfrm>
            <a:off x="2669230" y="239403"/>
            <a:ext cx="4920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Cifras de crédito  a S</a:t>
            </a:r>
            <a:r>
              <a:rPr lang="es-CR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etiembre 2020 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D0D687D-34FA-4155-846E-3E9FFF45C327}"/>
              </a:ext>
            </a:extLst>
          </p:cNvPr>
          <p:cNvSpPr txBox="1"/>
          <p:nvPr/>
        </p:nvSpPr>
        <p:spPr>
          <a:xfrm>
            <a:off x="2321169" y="2086636"/>
            <a:ext cx="49200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1.176 161 </a:t>
            </a:r>
            <a:r>
              <a:rPr lang="es-C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personas físicas </a:t>
            </a:r>
            <a:r>
              <a:rPr lang="es-C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créditos activos</a:t>
            </a:r>
            <a:endParaRPr lang="es-CR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799852C-C8CC-410F-AAE9-CB91B5CD1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11" y="2572813"/>
            <a:ext cx="1589504" cy="84297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3317E8D-56DE-4537-8D28-3C90B4D2C110}"/>
              </a:ext>
            </a:extLst>
          </p:cNvPr>
          <p:cNvSpPr txBox="1"/>
          <p:nvPr/>
        </p:nvSpPr>
        <p:spPr>
          <a:xfrm>
            <a:off x="4571999" y="3532631"/>
            <a:ext cx="1119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522.195</a:t>
            </a:r>
            <a:r>
              <a:rPr lang="es-C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R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0FF298C-B9D7-48F7-BFE0-CE3951521507}"/>
              </a:ext>
            </a:extLst>
          </p:cNvPr>
          <p:cNvSpPr txBox="1"/>
          <p:nvPr/>
        </p:nvSpPr>
        <p:spPr>
          <a:xfrm>
            <a:off x="3526229" y="3532631"/>
            <a:ext cx="1119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653 966 </a:t>
            </a:r>
            <a:endParaRPr lang="es-CR" dirty="0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F73BE56A-0D5A-42AD-99BD-50BC8202E92D}"/>
              </a:ext>
            </a:extLst>
          </p:cNvPr>
          <p:cNvCxnSpPr>
            <a:cxnSpLocks/>
            <a:stCxn id="18" idx="0"/>
          </p:cNvCxnSpPr>
          <p:nvPr/>
        </p:nvCxnSpPr>
        <p:spPr>
          <a:xfrm>
            <a:off x="4497963" y="2572813"/>
            <a:ext cx="0" cy="1604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E6BA382-DD57-4142-BD8B-353A6EA169EA}"/>
              </a:ext>
            </a:extLst>
          </p:cNvPr>
          <p:cNvSpPr txBox="1"/>
          <p:nvPr/>
        </p:nvSpPr>
        <p:spPr>
          <a:xfrm>
            <a:off x="3600268" y="3841536"/>
            <a:ext cx="8236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55,6</a:t>
            </a:r>
            <a:r>
              <a:rPr lang="es-CR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es-CR" dirty="0">
              <a:solidFill>
                <a:schemeClr val="accent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ECF543B-5047-44F1-8071-65382D0F1729}"/>
              </a:ext>
            </a:extLst>
          </p:cNvPr>
          <p:cNvSpPr txBox="1"/>
          <p:nvPr/>
        </p:nvSpPr>
        <p:spPr>
          <a:xfrm>
            <a:off x="4552503" y="3820928"/>
            <a:ext cx="881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44,4%</a:t>
            </a:r>
            <a:r>
              <a:rPr lang="es-C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R" sz="2000" dirty="0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FDAA41E2-1A3C-4456-96A7-601931CD8843}"/>
              </a:ext>
            </a:extLst>
          </p:cNvPr>
          <p:cNvCxnSpPr/>
          <p:nvPr/>
        </p:nvCxnSpPr>
        <p:spPr>
          <a:xfrm>
            <a:off x="2669230" y="4210868"/>
            <a:ext cx="3971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F68DBC1-1B64-45DC-9CD4-C27DFC4B3B9E}"/>
              </a:ext>
            </a:extLst>
          </p:cNvPr>
          <p:cNvSpPr txBox="1"/>
          <p:nvPr/>
        </p:nvSpPr>
        <p:spPr>
          <a:xfrm>
            <a:off x="2586116" y="4307253"/>
            <a:ext cx="3971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b="1" dirty="0">
                <a:latin typeface="Calibri" panose="020F0502020204030204" pitchFamily="34" charset="0"/>
                <a:cs typeface="Times New Roman" panose="02020603050405020304" pitchFamily="18" charset="0"/>
              </a:rPr>
              <a:t>Diciembre 2018</a:t>
            </a:r>
            <a:endParaRPr lang="es-CR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1594AC5-EDBD-4466-9A32-6189121C5B81}"/>
              </a:ext>
            </a:extLst>
          </p:cNvPr>
          <p:cNvSpPr txBox="1"/>
          <p:nvPr/>
        </p:nvSpPr>
        <p:spPr>
          <a:xfrm>
            <a:off x="4571999" y="4609294"/>
            <a:ext cx="770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43,8%</a:t>
            </a:r>
            <a:r>
              <a:rPr lang="es-C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R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2B5D8A8-D1B1-4A70-BD5C-18E97AD2947D}"/>
              </a:ext>
            </a:extLst>
          </p:cNvPr>
          <p:cNvSpPr txBox="1"/>
          <p:nvPr/>
        </p:nvSpPr>
        <p:spPr>
          <a:xfrm>
            <a:off x="3619375" y="4588303"/>
            <a:ext cx="777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56,2%</a:t>
            </a:r>
            <a:r>
              <a:rPr lang="es-C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R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DBB1524-CCBE-4996-AC9D-0F227BF84B59}"/>
              </a:ext>
            </a:extLst>
          </p:cNvPr>
          <p:cNvSpPr txBox="1"/>
          <p:nvPr/>
        </p:nvSpPr>
        <p:spPr>
          <a:xfrm>
            <a:off x="2645750" y="4978626"/>
            <a:ext cx="397176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s-CR" dirty="0">
                <a:solidFill>
                  <a:schemeClr val="accent6">
                    <a:lumMod val="75000"/>
                  </a:schemeClr>
                </a:solidFill>
              </a:rPr>
              <a:t>Crédito por actividad económica Consumo</a:t>
            </a: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55734883-8BFE-4CA8-8D43-9B6E6C2C4112}"/>
              </a:ext>
            </a:extLst>
          </p:cNvPr>
          <p:cNvCxnSpPr/>
          <p:nvPr/>
        </p:nvCxnSpPr>
        <p:spPr>
          <a:xfrm>
            <a:off x="2721636" y="4957635"/>
            <a:ext cx="3971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A559F39-1631-45CC-AB9D-488101CE63F7}"/>
              </a:ext>
            </a:extLst>
          </p:cNvPr>
          <p:cNvSpPr txBox="1"/>
          <p:nvPr/>
        </p:nvSpPr>
        <p:spPr>
          <a:xfrm>
            <a:off x="2707136" y="5596436"/>
            <a:ext cx="4882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b="1" dirty="0">
                <a:latin typeface="Calibri" panose="020F0502020204030204" pitchFamily="34" charset="0"/>
                <a:cs typeface="Times New Roman" panose="02020603050405020304" pitchFamily="18" charset="0"/>
              </a:rPr>
              <a:t>1.062 673 personas físicas  con créditos activos 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A24253E-FC3C-46CB-8BCC-5203E7837D2E}"/>
              </a:ext>
            </a:extLst>
          </p:cNvPr>
          <p:cNvSpPr txBox="1"/>
          <p:nvPr/>
        </p:nvSpPr>
        <p:spPr>
          <a:xfrm>
            <a:off x="3703211" y="6018620"/>
            <a:ext cx="634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55%</a:t>
            </a:r>
            <a:r>
              <a:rPr lang="es-C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s-CR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B614562-4493-4168-B83A-B59EC8ED7627}"/>
              </a:ext>
            </a:extLst>
          </p:cNvPr>
          <p:cNvSpPr txBox="1"/>
          <p:nvPr/>
        </p:nvSpPr>
        <p:spPr>
          <a:xfrm>
            <a:off x="3326557" y="6387952"/>
            <a:ext cx="1630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¢6.137 492*  </a:t>
            </a:r>
            <a:endParaRPr lang="es-CR" dirty="0">
              <a:solidFill>
                <a:schemeClr val="accent1"/>
              </a:solidFill>
            </a:endParaRP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883B57D9-551E-48CA-8648-62FC997EECD7}"/>
              </a:ext>
            </a:extLst>
          </p:cNvPr>
          <p:cNvCxnSpPr>
            <a:cxnSpLocks/>
          </p:cNvCxnSpPr>
          <p:nvPr/>
        </p:nvCxnSpPr>
        <p:spPr>
          <a:xfrm>
            <a:off x="4571999" y="5965768"/>
            <a:ext cx="0" cy="1004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6F9FB407-3514-477B-875B-18000A227C4F}"/>
              </a:ext>
            </a:extLst>
          </p:cNvPr>
          <p:cNvSpPr txBox="1"/>
          <p:nvPr/>
        </p:nvSpPr>
        <p:spPr>
          <a:xfrm>
            <a:off x="4571999" y="6017693"/>
            <a:ext cx="646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45%</a:t>
            </a:r>
            <a:endParaRPr lang="es-CR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231A1D09-3E83-4146-BA0C-24864071394B}"/>
              </a:ext>
            </a:extLst>
          </p:cNvPr>
          <p:cNvSpPr txBox="1"/>
          <p:nvPr/>
        </p:nvSpPr>
        <p:spPr>
          <a:xfrm>
            <a:off x="4585252" y="6387025"/>
            <a:ext cx="1470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¢</a:t>
            </a:r>
            <a:r>
              <a:rPr lang="es-CR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6.281 386*</a:t>
            </a:r>
            <a:endParaRPr lang="es-CR" dirty="0">
              <a:solidFill>
                <a:schemeClr val="accent1"/>
              </a:solidFill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574974FF-9B0F-400A-984B-2333D8251391}"/>
              </a:ext>
            </a:extLst>
          </p:cNvPr>
          <p:cNvSpPr txBox="1"/>
          <p:nvPr/>
        </p:nvSpPr>
        <p:spPr>
          <a:xfrm>
            <a:off x="6617516" y="6387025"/>
            <a:ext cx="2036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b="1" dirty="0"/>
              <a:t>*Monto promedio</a:t>
            </a:r>
          </a:p>
        </p:txBody>
      </p:sp>
    </p:spTree>
    <p:extLst>
      <p:ext uri="{BB962C8B-B14F-4D97-AF65-F5344CB8AC3E}">
        <p14:creationId xmlns:p14="http://schemas.microsoft.com/office/powerpoint/2010/main" val="414440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1A99FA9-BE49-48E4-800A-69E2AD2B6045}"/>
              </a:ext>
            </a:extLst>
          </p:cNvPr>
          <p:cNvSpPr txBox="1"/>
          <p:nvPr/>
        </p:nvSpPr>
        <p:spPr>
          <a:xfrm>
            <a:off x="3140766" y="742276"/>
            <a:ext cx="35847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Crédito por tipo de cartera</a:t>
            </a:r>
            <a:endParaRPr lang="es-CR" sz="2400" dirty="0">
              <a:solidFill>
                <a:schemeClr val="accent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F07E70-DDB9-4618-998D-98ACB7EA5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314" y="1881658"/>
            <a:ext cx="1589504" cy="84297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96FD24-8575-4040-A3FB-6B4FC4F14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685" y="105570"/>
            <a:ext cx="643255" cy="6432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FFB2B4E-4206-4DD1-B826-AD741DE3F256}"/>
              </a:ext>
            </a:extLst>
          </p:cNvPr>
          <p:cNvSpPr txBox="1"/>
          <p:nvPr/>
        </p:nvSpPr>
        <p:spPr>
          <a:xfrm>
            <a:off x="3730487" y="1256266"/>
            <a:ext cx="2126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sz="18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Fomento productivo</a:t>
            </a:r>
          </a:p>
          <a:p>
            <a:pPr algn="ctr"/>
            <a:r>
              <a:rPr lang="es-CR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Gran empresa</a:t>
            </a:r>
            <a:endParaRPr lang="es-CR" dirty="0">
              <a:solidFill>
                <a:schemeClr val="accent2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7DEB518-1C57-48D4-BACD-38F138D6BDEC}"/>
              </a:ext>
            </a:extLst>
          </p:cNvPr>
          <p:cNvSpPr txBox="1"/>
          <p:nvPr/>
        </p:nvSpPr>
        <p:spPr>
          <a:xfrm>
            <a:off x="3970314" y="2852568"/>
            <a:ext cx="8236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76</a:t>
            </a:r>
            <a:r>
              <a:rPr lang="es-CR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es-CR" sz="2000" dirty="0">
              <a:solidFill>
                <a:schemeClr val="accent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C0134EA-D25D-47E3-9EA8-B8649B162943}"/>
              </a:ext>
            </a:extLst>
          </p:cNvPr>
          <p:cNvSpPr txBox="1"/>
          <p:nvPr/>
        </p:nvSpPr>
        <p:spPr>
          <a:xfrm>
            <a:off x="4793974" y="2852568"/>
            <a:ext cx="8236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24%</a:t>
            </a:r>
            <a:endParaRPr lang="es-CR" sz="2000" dirty="0">
              <a:solidFill>
                <a:schemeClr val="accent1"/>
              </a:solidFill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7DD4CAE-1B53-4933-8F04-54F5DFE5BA9C}"/>
              </a:ext>
            </a:extLst>
          </p:cNvPr>
          <p:cNvCxnSpPr>
            <a:stCxn id="6" idx="0"/>
          </p:cNvCxnSpPr>
          <p:nvPr/>
        </p:nvCxnSpPr>
        <p:spPr>
          <a:xfrm>
            <a:off x="4765066" y="1881658"/>
            <a:ext cx="0" cy="131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BC2EF3C-4EEF-474E-96F3-779274DBFED0}"/>
              </a:ext>
            </a:extLst>
          </p:cNvPr>
          <p:cNvCxnSpPr/>
          <p:nvPr/>
        </p:nvCxnSpPr>
        <p:spPr>
          <a:xfrm>
            <a:off x="2941983" y="3429000"/>
            <a:ext cx="38961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53FE87-5FA2-4BDA-89E1-5BB563D8972A}"/>
              </a:ext>
            </a:extLst>
          </p:cNvPr>
          <p:cNvSpPr txBox="1"/>
          <p:nvPr/>
        </p:nvSpPr>
        <p:spPr>
          <a:xfrm>
            <a:off x="3826565" y="3481325"/>
            <a:ext cx="2126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Mediana empresa</a:t>
            </a:r>
            <a:endParaRPr lang="es-CR" dirty="0">
              <a:solidFill>
                <a:schemeClr val="accent2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CE7C209-CD64-4008-99F0-C673D85B7739}"/>
              </a:ext>
            </a:extLst>
          </p:cNvPr>
          <p:cNvSpPr txBox="1"/>
          <p:nvPr/>
        </p:nvSpPr>
        <p:spPr>
          <a:xfrm>
            <a:off x="4066392" y="3819431"/>
            <a:ext cx="8236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73</a:t>
            </a:r>
            <a:r>
              <a:rPr lang="es-CR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es-CR" sz="2000" dirty="0">
              <a:solidFill>
                <a:schemeClr val="accent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B2FAF25-2D8F-4A26-8AF0-ED2497344649}"/>
              </a:ext>
            </a:extLst>
          </p:cNvPr>
          <p:cNvSpPr txBox="1"/>
          <p:nvPr/>
        </p:nvSpPr>
        <p:spPr>
          <a:xfrm>
            <a:off x="4866356" y="3813705"/>
            <a:ext cx="8236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27%</a:t>
            </a:r>
            <a:endParaRPr lang="es-CR" sz="2000" dirty="0">
              <a:solidFill>
                <a:schemeClr val="accent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3544A64-B31A-4E2D-BE36-78A32D79C62F}"/>
              </a:ext>
            </a:extLst>
          </p:cNvPr>
          <p:cNvSpPr txBox="1"/>
          <p:nvPr/>
        </p:nvSpPr>
        <p:spPr>
          <a:xfrm>
            <a:off x="3571461" y="4158296"/>
            <a:ext cx="2670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14.085 personas deudoras </a:t>
            </a:r>
            <a:endParaRPr lang="es-CR" dirty="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9255C449-E0CF-4F39-920E-CF5F957E24DF}"/>
              </a:ext>
            </a:extLst>
          </p:cNvPr>
          <p:cNvCxnSpPr/>
          <p:nvPr/>
        </p:nvCxnSpPr>
        <p:spPr>
          <a:xfrm>
            <a:off x="3034748" y="4721087"/>
            <a:ext cx="38961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E35BB2D-7D68-473B-9DFE-2A7E294B2342}"/>
              </a:ext>
            </a:extLst>
          </p:cNvPr>
          <p:cNvSpPr txBox="1"/>
          <p:nvPr/>
        </p:nvSpPr>
        <p:spPr>
          <a:xfrm>
            <a:off x="3913614" y="4773411"/>
            <a:ext cx="2126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Pequeña empresa</a:t>
            </a:r>
            <a:endParaRPr lang="es-CR" dirty="0">
              <a:solidFill>
                <a:schemeClr val="accent2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D7ACC0A-CE84-463D-8670-903181F09FA0}"/>
              </a:ext>
            </a:extLst>
          </p:cNvPr>
          <p:cNvSpPr txBox="1"/>
          <p:nvPr/>
        </p:nvSpPr>
        <p:spPr>
          <a:xfrm>
            <a:off x="4109462" y="5232402"/>
            <a:ext cx="8236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65%</a:t>
            </a:r>
            <a:endParaRPr lang="es-CR" sz="2000" dirty="0">
              <a:solidFill>
                <a:schemeClr val="accent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24B52D9-F06C-41B5-99DD-CC7F4FD372AA}"/>
              </a:ext>
            </a:extLst>
          </p:cNvPr>
          <p:cNvSpPr txBox="1"/>
          <p:nvPr/>
        </p:nvSpPr>
        <p:spPr>
          <a:xfrm>
            <a:off x="4933122" y="5221587"/>
            <a:ext cx="8236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35%</a:t>
            </a:r>
            <a:endParaRPr lang="es-CR" sz="2000" dirty="0">
              <a:solidFill>
                <a:schemeClr val="accent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A4635A4-2FCE-41AB-8660-98A70F752FD2}"/>
              </a:ext>
            </a:extLst>
          </p:cNvPr>
          <p:cNvSpPr txBox="1"/>
          <p:nvPr/>
        </p:nvSpPr>
        <p:spPr>
          <a:xfrm>
            <a:off x="5953539" y="2051086"/>
            <a:ext cx="2756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C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recha del 99% en el monto promedio de los créditos.</a:t>
            </a:r>
            <a:endParaRPr lang="es-CR" sz="1600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580D66E-FF89-4BC1-8562-CAC725668A48}"/>
              </a:ext>
            </a:extLst>
          </p:cNvPr>
          <p:cNvSpPr txBox="1"/>
          <p:nvPr/>
        </p:nvSpPr>
        <p:spPr>
          <a:xfrm>
            <a:off x="384314" y="3705983"/>
            <a:ext cx="2756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C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recha del 8% en el monto promedio de los créditos.</a:t>
            </a:r>
            <a:endParaRPr lang="es-CR" sz="1600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617DE6E-0B6C-46B9-8458-6332F5BF769F}"/>
              </a:ext>
            </a:extLst>
          </p:cNvPr>
          <p:cNvSpPr txBox="1"/>
          <p:nvPr/>
        </p:nvSpPr>
        <p:spPr>
          <a:xfrm>
            <a:off x="3730487" y="5827241"/>
            <a:ext cx="2756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C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recha del 32% en el monto promedio de los créditos.</a:t>
            </a:r>
            <a:endParaRPr lang="es-CR" sz="1600" dirty="0"/>
          </a:p>
        </p:txBody>
      </p:sp>
    </p:spTree>
    <p:extLst>
      <p:ext uri="{BB962C8B-B14F-4D97-AF65-F5344CB8AC3E}">
        <p14:creationId xmlns:p14="http://schemas.microsoft.com/office/powerpoint/2010/main" val="2770593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FD47A9-DEE9-4ECD-ADA3-2C15FE8D5C83}"/>
              </a:ext>
            </a:extLst>
          </p:cNvPr>
          <p:cNvSpPr txBox="1"/>
          <p:nvPr/>
        </p:nvSpPr>
        <p:spPr>
          <a:xfrm>
            <a:off x="2401909" y="795286"/>
            <a:ext cx="45985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Crédito por </a:t>
            </a:r>
            <a:r>
              <a:rPr lang="es-CR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institución financiera Cantidad de deudores </a:t>
            </a:r>
            <a:endParaRPr lang="es-CR" sz="2400" dirty="0">
              <a:solidFill>
                <a:schemeClr val="accent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7E0853-2262-43BA-8011-2EAB8AADDA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27" y="170204"/>
            <a:ext cx="625082" cy="625082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8E0D33D-37ED-4C14-94AC-C9F8240481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223673"/>
              </p:ext>
            </p:extLst>
          </p:nvPr>
        </p:nvGraphicFramePr>
        <p:xfrm>
          <a:off x="1350497" y="1626283"/>
          <a:ext cx="6625885" cy="407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096188B3-013E-4808-923E-191C8F160849}"/>
              </a:ext>
            </a:extLst>
          </p:cNvPr>
          <p:cNvSpPr txBox="1"/>
          <p:nvPr/>
        </p:nvSpPr>
        <p:spPr>
          <a:xfrm>
            <a:off x="980661" y="5764466"/>
            <a:ext cx="79380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términos del monto promedio del crédito, en las Empresas Financieras No Bancarias se presenta la brecha más grande entre mujeres y hombres </a:t>
            </a:r>
            <a:r>
              <a:rPr lang="es-CR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(41,9%) </a:t>
            </a: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en las Otras Entidades Financieras se presenta la brecha más pequeña </a:t>
            </a:r>
            <a:r>
              <a:rPr lang="es-CR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(0,4%).</a:t>
            </a:r>
            <a:endParaRPr lang="es-C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2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79C7EA7-A470-49C2-B9A1-E58C50F3ADF1}"/>
              </a:ext>
            </a:extLst>
          </p:cNvPr>
          <p:cNvSpPr txBox="1"/>
          <p:nvPr/>
        </p:nvSpPr>
        <p:spPr>
          <a:xfrm>
            <a:off x="2124223" y="1037560"/>
            <a:ext cx="52753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Integridad </a:t>
            </a:r>
            <a:r>
              <a:rPr lang="es-CR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financiera a setiembre 2020</a:t>
            </a:r>
          </a:p>
          <a:p>
            <a:pPr algn="ctr"/>
            <a:r>
              <a:rPr lang="es-CR" sz="2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Rangos de atraso (mora)</a:t>
            </a:r>
            <a:endParaRPr lang="es-CR" sz="2400" dirty="0">
              <a:solidFill>
                <a:schemeClr val="accent6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1C60F45-0F55-4786-BD82-86B983D0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79" y="190034"/>
            <a:ext cx="812842" cy="812842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5D5BCFB-E587-450A-B0DB-624249DF5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709122"/>
              </p:ext>
            </p:extLst>
          </p:nvPr>
        </p:nvGraphicFramePr>
        <p:xfrm>
          <a:off x="906687" y="1868557"/>
          <a:ext cx="7057870" cy="337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46A85881-626E-494F-9B58-854769F972B4}"/>
              </a:ext>
            </a:extLst>
          </p:cNvPr>
          <p:cNvSpPr txBox="1"/>
          <p:nvPr/>
        </p:nvSpPr>
        <p:spPr>
          <a:xfrm>
            <a:off x="304799" y="5403324"/>
            <a:ext cx="8348870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esta variable a diciembre 2018, el porcentaje de crédito al día en  mujeres y hombres </a:t>
            </a:r>
            <a:r>
              <a:rPr lang="es-CR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disminuyó </a:t>
            </a: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1 y 2 puntos porcentuales, las mujeres pasan de </a:t>
            </a:r>
            <a:r>
              <a:rPr lang="es-CR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91% a un 90% </a:t>
            </a: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los hombres de un </a:t>
            </a:r>
            <a:r>
              <a:rPr lang="es-CR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88% a un 86%.</a:t>
            </a:r>
          </a:p>
        </p:txBody>
      </p:sp>
    </p:spTree>
    <p:extLst>
      <p:ext uri="{BB962C8B-B14F-4D97-AF65-F5344CB8AC3E}">
        <p14:creationId xmlns:p14="http://schemas.microsoft.com/office/powerpoint/2010/main" val="361644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203C11-D1E2-4CB2-9D57-560436BE5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5" y="2252870"/>
            <a:ext cx="2620945" cy="4318484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4B239D6-1B36-4976-981A-7030B11920DE}"/>
              </a:ext>
            </a:extLst>
          </p:cNvPr>
          <p:cNvSpPr txBox="1"/>
          <p:nvPr/>
        </p:nvSpPr>
        <p:spPr>
          <a:xfrm>
            <a:off x="3409542" y="770462"/>
            <a:ext cx="5113951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Cifras relevantes  sobre ahorro</a:t>
            </a:r>
            <a:endParaRPr lang="es-CR" sz="2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6A5D32C-656E-47EE-BE88-4504FF3F2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101407"/>
              </p:ext>
            </p:extLst>
          </p:nvPr>
        </p:nvGraphicFramePr>
        <p:xfrm>
          <a:off x="3566876" y="2295359"/>
          <a:ext cx="5113951" cy="2468162"/>
        </p:xfrm>
        <a:graphic>
          <a:graphicData uri="http://schemas.openxmlformats.org/drawingml/2006/table">
            <a:tbl>
              <a:tblPr firstRow="1" firstCol="1" bandRow="1"/>
              <a:tblGrid>
                <a:gridCol w="2308768">
                  <a:extLst>
                    <a:ext uri="{9D8B030D-6E8A-4147-A177-3AD203B41FA5}">
                      <a16:colId xmlns:a16="http://schemas.microsoft.com/office/drawing/2014/main" val="177000085"/>
                    </a:ext>
                  </a:extLst>
                </a:gridCol>
                <a:gridCol w="1358531">
                  <a:extLst>
                    <a:ext uri="{9D8B030D-6E8A-4147-A177-3AD203B41FA5}">
                      <a16:colId xmlns:a16="http://schemas.microsoft.com/office/drawing/2014/main" val="3790677311"/>
                    </a:ext>
                  </a:extLst>
                </a:gridCol>
                <a:gridCol w="1446652">
                  <a:extLst>
                    <a:ext uri="{9D8B030D-6E8A-4147-A177-3AD203B41FA5}">
                      <a16:colId xmlns:a16="http://schemas.microsoft.com/office/drawing/2014/main" val="3862178712"/>
                    </a:ext>
                  </a:extLst>
                </a:gridCol>
              </a:tblGrid>
              <a:tr h="2544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R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R" sz="2000" b="1" i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Mujeres</a:t>
                      </a:r>
                      <a:endParaRPr lang="es-CR" sz="2000" i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R" sz="2000" b="1" i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Hombres</a:t>
                      </a:r>
                      <a:endParaRPr lang="es-CR" sz="2000" i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955869"/>
                  </a:ext>
                </a:extLst>
              </a:tr>
              <a:tr h="266869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R" sz="20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Cuentas bancarias</a:t>
                      </a:r>
                      <a:endParaRPr lang="es-C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705890"/>
                  </a:ext>
                </a:extLst>
              </a:tr>
              <a:tr h="2544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R" sz="2000" b="1" dirty="0" err="1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N°</a:t>
                      </a:r>
                      <a:r>
                        <a:rPr lang="es-CR" sz="20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cuentas</a:t>
                      </a:r>
                      <a:endParaRPr lang="es-CR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4 588 568</a:t>
                      </a:r>
                      <a:endParaRPr lang="es-C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R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4 734 139</a:t>
                      </a:r>
                      <a:endParaRPr lang="es-CR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544896"/>
                  </a:ext>
                </a:extLst>
              </a:tr>
              <a:tr h="2544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R" sz="20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Ahorro promedio</a:t>
                      </a:r>
                      <a:endParaRPr lang="es-CR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¢508.555 </a:t>
                      </a:r>
                      <a:endParaRPr lang="es-C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¢561.442 </a:t>
                      </a:r>
                      <a:endParaRPr lang="es-C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498649"/>
                  </a:ext>
                </a:extLst>
              </a:tr>
              <a:tr h="254437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R" sz="20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Captaciones a plazo</a:t>
                      </a:r>
                      <a:endParaRPr lang="es-C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965194"/>
                  </a:ext>
                </a:extLst>
              </a:tr>
              <a:tr h="266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R" sz="20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Cantidad </a:t>
                      </a:r>
                      <a:endParaRPr lang="es-CR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355 914</a:t>
                      </a:r>
                      <a:endParaRPr lang="es-C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R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303 461</a:t>
                      </a:r>
                      <a:endParaRPr lang="es-CR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399238"/>
                  </a:ext>
                </a:extLst>
              </a:tr>
              <a:tr h="488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R" sz="20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Ahorro promedio</a:t>
                      </a:r>
                      <a:endParaRPr lang="es-CR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¢7 678 566 </a:t>
                      </a:r>
                      <a:endParaRPr lang="es-C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¢11 487 546</a:t>
                      </a:r>
                      <a:endParaRPr lang="es-C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811614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C87EE384-36B7-44A3-B175-64805988E4BE}"/>
              </a:ext>
            </a:extLst>
          </p:cNvPr>
          <p:cNvSpPr txBox="1"/>
          <p:nvPr/>
        </p:nvSpPr>
        <p:spPr>
          <a:xfrm>
            <a:off x="3759185" y="5526916"/>
            <a:ext cx="4572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igual que en el 2018, las mujeres tienen un menor acceso a las mismas.</a:t>
            </a:r>
            <a:endParaRPr lang="es-CR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2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F128C35-372B-4F21-8E1C-33266018C255}"/>
              </a:ext>
            </a:extLst>
          </p:cNvPr>
          <p:cNvSpPr txBox="1"/>
          <p:nvPr/>
        </p:nvSpPr>
        <p:spPr>
          <a:xfrm>
            <a:off x="1702191" y="306774"/>
            <a:ext cx="5626259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Igualdad de género en las relaciones </a:t>
            </a:r>
            <a:r>
              <a:rPr lang="es-CR" sz="2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laborales en las entidades financieras</a:t>
            </a:r>
            <a:endParaRPr lang="es-CR" sz="24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37C23D4-1265-4FB6-B8A5-0C1B82644260}"/>
              </a:ext>
            </a:extLst>
          </p:cNvPr>
          <p:cNvSpPr txBox="1"/>
          <p:nvPr/>
        </p:nvSpPr>
        <p:spPr>
          <a:xfrm>
            <a:off x="1298713" y="2313879"/>
            <a:ext cx="6546574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R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 46 entidades supervisadas por la SUGEF: 10 mujeres en la Presidencia del órgano de decisión de la entidad (22%, en 2018 era 17%) y 4 mujeres en la Gerencia General (9%, en 2018 era 13%).</a:t>
            </a:r>
            <a:endParaRPr lang="es-CR" sz="18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CE8BE05-2053-4129-9E3D-914DBA690F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15549" y="1266792"/>
            <a:ext cx="2712955" cy="817402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DB66FDB-CFEB-415E-A3FA-FE3E6483F58C}"/>
              </a:ext>
            </a:extLst>
          </p:cNvPr>
          <p:cNvSpPr txBox="1"/>
          <p:nvPr/>
        </p:nvSpPr>
        <p:spPr>
          <a:xfrm>
            <a:off x="1815549" y="4255756"/>
            <a:ext cx="5711686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R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las 17 entidades supervisadas por la SUPEN: 4 mujeres Presidentas y 4 mujeres Gerentas Generales.</a:t>
            </a:r>
            <a:endParaRPr lang="es-CR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5B491FE-953B-4593-A975-BEABA6E0951A}"/>
              </a:ext>
            </a:extLst>
          </p:cNvPr>
          <p:cNvSpPr txBox="1"/>
          <p:nvPr/>
        </p:nvSpPr>
        <p:spPr>
          <a:xfrm>
            <a:off x="1053549" y="5585186"/>
            <a:ext cx="7235686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las entidades supervisadas por la SUGESE: en la Alta Gerencia hay un 28% de participación de mujeres y un 22% de participación en el Órgano de Dirección.</a:t>
            </a:r>
            <a:endParaRPr lang="es-C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D011E736-8AF8-4C41-836B-32979FAB2E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18964" y="1272814"/>
            <a:ext cx="2258882" cy="81138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5A2F496-E576-41E9-AF3C-F770896840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58602" y="3360496"/>
            <a:ext cx="1939803" cy="8361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BDEC21B2-2655-4497-99F7-EA98F8716C5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42" y="4879494"/>
            <a:ext cx="671915" cy="67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953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6536</TotalTime>
  <Words>1025</Words>
  <Application>Microsoft Office PowerPoint</Application>
  <PresentationFormat>Presentación en pantalla (4:3)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Source Sans Pro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Grettel Prendas</dc:creator>
  <cp:lastModifiedBy>ALVAREZ ESQUIVEL JOSE ANTONIO</cp:lastModifiedBy>
  <cp:revision>45</cp:revision>
  <dcterms:created xsi:type="dcterms:W3CDTF">2019-08-21T17:06:41Z</dcterms:created>
  <dcterms:modified xsi:type="dcterms:W3CDTF">2021-09-22T21:13:58Z</dcterms:modified>
</cp:coreProperties>
</file>