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90335-B39F-42D5-BF12-649C365A01EB}" type="datetimeFigureOut">
              <a:rPr lang="es-CR" smtClean="0"/>
              <a:t>18/12/2020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8F236-B266-4818-A66F-5D65D613A9F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54510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90335-B39F-42D5-BF12-649C365A01EB}" type="datetimeFigureOut">
              <a:rPr lang="es-CR" smtClean="0"/>
              <a:t>18/12/2020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8F236-B266-4818-A66F-5D65D613A9F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5821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90335-B39F-42D5-BF12-649C365A01EB}" type="datetimeFigureOut">
              <a:rPr lang="es-CR" smtClean="0"/>
              <a:t>18/12/2020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8F236-B266-4818-A66F-5D65D613A9F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1462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90335-B39F-42D5-BF12-649C365A01EB}" type="datetimeFigureOut">
              <a:rPr lang="es-CR" smtClean="0"/>
              <a:t>18/12/2020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8F236-B266-4818-A66F-5D65D613A9F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000136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90335-B39F-42D5-BF12-649C365A01EB}" type="datetimeFigureOut">
              <a:rPr lang="es-CR" smtClean="0"/>
              <a:t>18/12/2020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8F236-B266-4818-A66F-5D65D613A9F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4126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90335-B39F-42D5-BF12-649C365A01EB}" type="datetimeFigureOut">
              <a:rPr lang="es-CR" smtClean="0"/>
              <a:t>18/12/2020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8F236-B266-4818-A66F-5D65D613A9F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82493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90335-B39F-42D5-BF12-649C365A01EB}" type="datetimeFigureOut">
              <a:rPr lang="es-CR" smtClean="0"/>
              <a:t>18/12/2020</a:t>
            </a:fld>
            <a:endParaRPr lang="es-C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8F236-B266-4818-A66F-5D65D613A9F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79364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90335-B39F-42D5-BF12-649C365A01EB}" type="datetimeFigureOut">
              <a:rPr lang="es-CR" smtClean="0"/>
              <a:t>18/12/2020</a:t>
            </a:fld>
            <a:endParaRPr lang="es-C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8F236-B266-4818-A66F-5D65D613A9F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78369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90335-B39F-42D5-BF12-649C365A01EB}" type="datetimeFigureOut">
              <a:rPr lang="es-CR" smtClean="0"/>
              <a:t>18/12/2020</a:t>
            </a:fld>
            <a:endParaRPr lang="es-C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8F236-B266-4818-A66F-5D65D613A9F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53383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90335-B39F-42D5-BF12-649C365A01EB}" type="datetimeFigureOut">
              <a:rPr lang="es-CR" smtClean="0"/>
              <a:t>18/12/2020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8F236-B266-4818-A66F-5D65D613A9F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6737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90335-B39F-42D5-BF12-649C365A01EB}" type="datetimeFigureOut">
              <a:rPr lang="es-CR" smtClean="0"/>
              <a:t>18/12/2020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8F236-B266-4818-A66F-5D65D613A9F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78489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90335-B39F-42D5-BF12-649C365A01EB}" type="datetimeFigureOut">
              <a:rPr lang="es-CR" smtClean="0"/>
              <a:t>18/12/2020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8F236-B266-4818-A66F-5D65D613A9F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25376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lecha: a la izquierda y derecha 13">
            <a:extLst>
              <a:ext uri="{FF2B5EF4-FFF2-40B4-BE49-F238E27FC236}">
                <a16:creationId xmlns:a16="http://schemas.microsoft.com/office/drawing/2014/main" id="{BC7CE061-568F-4BF0-892F-58B767497B10}"/>
              </a:ext>
            </a:extLst>
          </p:cNvPr>
          <p:cNvSpPr/>
          <p:nvPr/>
        </p:nvSpPr>
        <p:spPr>
          <a:xfrm>
            <a:off x="-341522" y="2710651"/>
            <a:ext cx="12533522" cy="565960"/>
          </a:xfrm>
          <a:prstGeom prst="left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DF88E42B-5636-47B4-BE1A-9885636A3702}"/>
              </a:ext>
            </a:extLst>
          </p:cNvPr>
          <p:cNvSpPr txBox="1">
            <a:spLocks/>
          </p:cNvSpPr>
          <p:nvPr/>
        </p:nvSpPr>
        <p:spPr>
          <a:xfrm>
            <a:off x="236769" y="219645"/>
            <a:ext cx="8882628" cy="8613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Priorización de grupos a vacunar contra COVID-19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712F5E4E-EE91-49F3-919C-FBCCAB214510}"/>
              </a:ext>
            </a:extLst>
          </p:cNvPr>
          <p:cNvSpPr txBox="1">
            <a:spLocks/>
          </p:cNvSpPr>
          <p:nvPr/>
        </p:nvSpPr>
        <p:spPr>
          <a:xfrm>
            <a:off x="40035" y="3320171"/>
            <a:ext cx="2285367" cy="2930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R" sz="1400" dirty="0"/>
              <a:t>Trabajadores de centros de larga estancia y personas adultas mayores que habitan en esos centros.</a:t>
            </a:r>
          </a:p>
          <a:p>
            <a:r>
              <a:rPr lang="es-CR" sz="1400" dirty="0"/>
              <a:t>Trabajadores de primera respuesta: CCSS, Salud, sector privado de salud, CNE, Bomberos, Cruz Roja, cuerpos policiales de: seguridad, tránsito, migración, penitenciarios, municipales, OIJ.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67AA390-B57F-4676-BD03-736BB7118149}"/>
              </a:ext>
            </a:extLst>
          </p:cNvPr>
          <p:cNvSpPr txBox="1"/>
          <p:nvPr/>
        </p:nvSpPr>
        <p:spPr>
          <a:xfrm>
            <a:off x="-182882" y="2808965"/>
            <a:ext cx="2713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b="1" dirty="0"/>
              <a:t>1er Grupo a vacunar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405461A-CB5A-43FC-BAD8-29635F8419C9}"/>
              </a:ext>
            </a:extLst>
          </p:cNvPr>
          <p:cNvSpPr txBox="1"/>
          <p:nvPr/>
        </p:nvSpPr>
        <p:spPr>
          <a:xfrm>
            <a:off x="2358221" y="2818871"/>
            <a:ext cx="2254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b="1" dirty="0"/>
              <a:t>2do Grupo a vacunar</a:t>
            </a: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26A8DCE2-72B9-4646-9172-AC0FC0A4C28F}"/>
              </a:ext>
            </a:extLst>
          </p:cNvPr>
          <p:cNvSpPr txBox="1">
            <a:spLocks/>
          </p:cNvSpPr>
          <p:nvPr/>
        </p:nvSpPr>
        <p:spPr>
          <a:xfrm>
            <a:off x="2498555" y="3329208"/>
            <a:ext cx="2114213" cy="1826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R" sz="1400" dirty="0"/>
              <a:t>Personas de 58 años o más, independientemente </a:t>
            </a:r>
            <a:r>
              <a:rPr lang="es-CR" sz="1400" dirty="0" smtClean="0"/>
              <a:t>de </a:t>
            </a:r>
            <a:r>
              <a:rPr lang="es-CR" sz="1400" dirty="0"/>
              <a:t>si tienen o no algún factor de riesgo (tienen que </a:t>
            </a:r>
            <a:r>
              <a:rPr lang="es-CR" sz="1400" dirty="0" smtClean="0"/>
              <a:t>presentar </a:t>
            </a:r>
            <a:r>
              <a:rPr lang="es-CR" sz="1400" dirty="0"/>
              <a:t>su identificación sea cédula nacional o cédula de residencia).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07C8FDD-61E3-4F14-9559-5E6BDD43D583}"/>
              </a:ext>
            </a:extLst>
          </p:cNvPr>
          <p:cNvSpPr txBox="1"/>
          <p:nvPr/>
        </p:nvSpPr>
        <p:spPr>
          <a:xfrm>
            <a:off x="4612769" y="2796248"/>
            <a:ext cx="260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b="1" dirty="0"/>
              <a:t>3er Grupo a vacunar</a:t>
            </a:r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154A4E0E-8084-4F7A-B68C-E129CF9BC975}"/>
              </a:ext>
            </a:extLst>
          </p:cNvPr>
          <p:cNvSpPr txBox="1">
            <a:spLocks/>
          </p:cNvSpPr>
          <p:nvPr/>
        </p:nvSpPr>
        <p:spPr>
          <a:xfrm>
            <a:off x="4767217" y="3320171"/>
            <a:ext cx="2372363" cy="21497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R" sz="1400" dirty="0"/>
              <a:t>Personas entre 18 y 58 años que presenten algún factor de riesgo como: hipertensos, diabéticos, cardiópatas, enfermos respiratorios crónicos, enfermedad renal crónica, obesidad grado III y mórbida, pacientes con cáncer.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C87256FE-362E-4506-BB62-CA9575A1895D}"/>
              </a:ext>
            </a:extLst>
          </p:cNvPr>
          <p:cNvSpPr txBox="1"/>
          <p:nvPr/>
        </p:nvSpPr>
        <p:spPr>
          <a:xfrm>
            <a:off x="7197235" y="2799397"/>
            <a:ext cx="2647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b="1" dirty="0"/>
              <a:t>4to Grupo a vacunar</a:t>
            </a:r>
          </a:p>
        </p:txBody>
      </p:sp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4B30993F-CD9A-42E2-815A-6D9192160951}"/>
              </a:ext>
            </a:extLst>
          </p:cNvPr>
          <p:cNvSpPr txBox="1">
            <a:spLocks/>
          </p:cNvSpPr>
          <p:nvPr/>
        </p:nvSpPr>
        <p:spPr>
          <a:xfrm>
            <a:off x="7375278" y="3268372"/>
            <a:ext cx="2129658" cy="2805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R" sz="1400" dirty="0"/>
              <a:t>Funcionarios del Ministerio de Educación Pública, sector educativo privado y personal de centros de atención integral (CAI)</a:t>
            </a:r>
          </a:p>
          <a:p>
            <a:pPr marL="0" indent="0" algn="ctr">
              <a:buNone/>
            </a:pPr>
            <a:r>
              <a:rPr lang="es-CR" sz="1400" dirty="0"/>
              <a:t>Funcionarios de los albergues del PANI</a:t>
            </a:r>
          </a:p>
          <a:p>
            <a:pPr marL="0" indent="0" algn="ctr">
              <a:buNone/>
            </a:pPr>
            <a:r>
              <a:rPr lang="es-CR" sz="1400" dirty="0"/>
              <a:t>Personas privadas de libertad. </a:t>
            </a:r>
          </a:p>
          <a:p>
            <a:pPr marL="0" indent="0" algn="ctr">
              <a:buNone/>
            </a:pPr>
            <a:r>
              <a:rPr lang="es-CR" sz="1400" dirty="0" smtClean="0"/>
              <a:t>9-1-1</a:t>
            </a:r>
            <a:endParaRPr lang="es-CR" sz="1400" dirty="0"/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3488B9A7-6AF5-4D30-B659-5C96EA1CDA1D}"/>
              </a:ext>
            </a:extLst>
          </p:cNvPr>
          <p:cNvCxnSpPr/>
          <p:nvPr/>
        </p:nvCxnSpPr>
        <p:spPr>
          <a:xfrm>
            <a:off x="2423535" y="3131932"/>
            <a:ext cx="0" cy="3381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3B57CF1B-94DE-41F4-8B0D-D5100810847F}"/>
              </a:ext>
            </a:extLst>
          </p:cNvPr>
          <p:cNvSpPr txBox="1"/>
          <p:nvPr/>
        </p:nvSpPr>
        <p:spPr>
          <a:xfrm>
            <a:off x="9834717" y="2796248"/>
            <a:ext cx="2174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b="1" dirty="0"/>
              <a:t>5to Grupo a vacunar</a:t>
            </a:r>
          </a:p>
        </p:txBody>
      </p:sp>
      <p:sp>
        <p:nvSpPr>
          <p:cNvPr id="18" name="Marcador de contenido 2">
            <a:extLst>
              <a:ext uri="{FF2B5EF4-FFF2-40B4-BE49-F238E27FC236}">
                <a16:creationId xmlns:a16="http://schemas.microsoft.com/office/drawing/2014/main" id="{832A2402-FC11-4E74-B394-4FA8B9E9DBB6}"/>
              </a:ext>
            </a:extLst>
          </p:cNvPr>
          <p:cNvSpPr txBox="1">
            <a:spLocks/>
          </p:cNvSpPr>
          <p:nvPr/>
        </p:nvSpPr>
        <p:spPr>
          <a:xfrm>
            <a:off x="9682990" y="3276611"/>
            <a:ext cx="2160926" cy="32803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R" sz="1400" dirty="0"/>
              <a:t>Estudiantes de ciencias de la salud y técnicos afines en campos clínicos de CCSS.</a:t>
            </a:r>
          </a:p>
          <a:p>
            <a:pPr marL="0" indent="0" algn="ctr">
              <a:buNone/>
            </a:pPr>
            <a:r>
              <a:rPr lang="es-CR" sz="1400" dirty="0"/>
              <a:t>Población de 40 a 57 años sin otro de los riesgos previamente descritos,  que realizan actividades laborales relacionadas a </a:t>
            </a:r>
            <a:r>
              <a:rPr lang="es-CR" sz="1400"/>
              <a:t>contacto </a:t>
            </a:r>
            <a:r>
              <a:rPr lang="es-CR" sz="1400" smtClean="0"/>
              <a:t>con </a:t>
            </a:r>
            <a:r>
              <a:rPr lang="es-CR" sz="1400" smtClean="0"/>
              <a:t>personas </a:t>
            </a:r>
            <a:r>
              <a:rPr lang="es-CR" sz="1400" dirty="0"/>
              <a:t>o de impacto en el sector productivo: agricultura, construcción, atención al cliente, restaurantes, empleadas </a:t>
            </a:r>
            <a:r>
              <a:rPr lang="es-CR" sz="1400" dirty="0" smtClean="0"/>
              <a:t>domésticas, entre otros.</a:t>
            </a:r>
            <a:r>
              <a:rPr lang="es-CR" sz="1400" dirty="0" smtClean="0">
                <a:solidFill>
                  <a:srgbClr val="FF0000"/>
                </a:solidFill>
              </a:rPr>
              <a:t> </a:t>
            </a:r>
            <a:endParaRPr lang="es-CR" sz="1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s-CR" sz="1400" dirty="0"/>
          </a:p>
          <a:p>
            <a:pPr marL="0" indent="0" algn="ctr">
              <a:buNone/>
            </a:pPr>
            <a:endParaRPr lang="es-CR" sz="1400" dirty="0"/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3488B9A7-6AF5-4D30-B659-5C96EA1CDA1D}"/>
              </a:ext>
            </a:extLst>
          </p:cNvPr>
          <p:cNvCxnSpPr/>
          <p:nvPr/>
        </p:nvCxnSpPr>
        <p:spPr>
          <a:xfrm>
            <a:off x="4678083" y="3131932"/>
            <a:ext cx="0" cy="3381400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3488B9A7-6AF5-4D30-B659-5C96EA1CDA1D}"/>
              </a:ext>
            </a:extLst>
          </p:cNvPr>
          <p:cNvCxnSpPr/>
          <p:nvPr/>
        </p:nvCxnSpPr>
        <p:spPr>
          <a:xfrm>
            <a:off x="7212852" y="3131932"/>
            <a:ext cx="0" cy="3381400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3488B9A7-6AF5-4D30-B659-5C96EA1CDA1D}"/>
              </a:ext>
            </a:extLst>
          </p:cNvPr>
          <p:cNvCxnSpPr/>
          <p:nvPr/>
        </p:nvCxnSpPr>
        <p:spPr>
          <a:xfrm>
            <a:off x="9674965" y="3131932"/>
            <a:ext cx="0" cy="3381400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" name="CuadroTexto 22"/>
          <p:cNvSpPr txBox="1"/>
          <p:nvPr/>
        </p:nvSpPr>
        <p:spPr>
          <a:xfrm>
            <a:off x="168987" y="1199621"/>
            <a:ext cx="117723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500" dirty="0"/>
              <a:t>Según los criterios de riesgo establecidos por la </a:t>
            </a:r>
            <a:r>
              <a:rPr lang="es-CR" sz="1500" b="1" dirty="0"/>
              <a:t>Comisión Nacional de Vacunación y Epidemiología </a:t>
            </a:r>
            <a:r>
              <a:rPr lang="es-CR" sz="1500" dirty="0"/>
              <a:t>(tanto el riesgo de enfermar gravemente y morir, como el riesgo de contagiarse y contagiar a otras personas) se establecieron los grupos a </a:t>
            </a:r>
            <a:r>
              <a:rPr lang="es-CR" sz="1500" dirty="0" smtClean="0"/>
              <a:t>vacunar.</a:t>
            </a:r>
          </a:p>
          <a:p>
            <a:endParaRPr lang="es-CR" sz="1500" dirty="0" smtClean="0"/>
          </a:p>
          <a:p>
            <a:r>
              <a:rPr lang="es-CR" sz="1500" dirty="0" smtClean="0"/>
              <a:t>Se inicia con </a:t>
            </a:r>
            <a:r>
              <a:rPr lang="es-CR" sz="1500" dirty="0"/>
              <a:t>el primer </a:t>
            </a:r>
            <a:r>
              <a:rPr lang="es-CR" sz="1500" dirty="0" smtClean="0"/>
              <a:t>grupo y una vez completado, se pasa al segundo y así sucesivamente.</a:t>
            </a:r>
          </a:p>
          <a:p>
            <a:endParaRPr lang="es-CR" sz="1500" dirty="0"/>
          </a:p>
          <a:p>
            <a:r>
              <a:rPr lang="es-CR" sz="1500" dirty="0"/>
              <a:t>Las fechas de inicio y finalización de la vacunación de cada grupo dependerán de las entregas de las vacunas por parte de las empresas farmacéuticas.</a:t>
            </a:r>
          </a:p>
        </p:txBody>
      </p:sp>
      <p:pic>
        <p:nvPicPr>
          <p:cNvPr id="24" name="Imagen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1611" y="261807"/>
            <a:ext cx="2424279" cy="816925"/>
          </a:xfrm>
          <a:prstGeom prst="rect">
            <a:avLst/>
          </a:prstGeom>
        </p:spPr>
      </p:pic>
      <p:sp>
        <p:nvSpPr>
          <p:cNvPr id="25" name="CuadroTexto 24"/>
          <p:cNvSpPr txBox="1"/>
          <p:nvPr/>
        </p:nvSpPr>
        <p:spPr>
          <a:xfrm>
            <a:off x="168987" y="6413866"/>
            <a:ext cx="430726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500" i="1" dirty="0"/>
              <a:t>* No existe vacuna para menores de edad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2A6C294-F5B6-4426-8FE2-0EC9098E95FD}"/>
              </a:ext>
            </a:extLst>
          </p:cNvPr>
          <p:cNvSpPr/>
          <p:nvPr/>
        </p:nvSpPr>
        <p:spPr>
          <a:xfrm>
            <a:off x="-352911" y="2599981"/>
            <a:ext cx="327631" cy="72922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2941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1390</TotalTime>
  <Words>338</Words>
  <Application>Microsoft Office PowerPoint</Application>
  <PresentationFormat>Panorámica</PresentationFormat>
  <Paragraphs>22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Ilse</dc:creator>
  <cp:lastModifiedBy>Ilse</cp:lastModifiedBy>
  <cp:revision>28</cp:revision>
  <dcterms:created xsi:type="dcterms:W3CDTF">2020-12-16T17:10:51Z</dcterms:created>
  <dcterms:modified xsi:type="dcterms:W3CDTF">2020-12-18T18:17:56Z</dcterms:modified>
</cp:coreProperties>
</file>