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338" r:id="rId2"/>
    <p:sldId id="339" r:id="rId3"/>
    <p:sldId id="340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65" r:id="rId27"/>
  </p:sldIdLst>
  <p:sldSz cx="9144000" cy="6858000" type="screen4x3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C1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E566-91F0-4FD2-9767-50506C4AF13D}" type="datetimeFigureOut">
              <a:rPr lang="es-CR" smtClean="0"/>
              <a:t>11/7/2017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B11C0-D3D6-4943-A03F-FBD6D5886D8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4362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381B-FE33-417B-94BA-8EF8FC535BBB}" type="datetime1">
              <a:rPr lang="es-CR" smtClean="0"/>
              <a:t>11/7/2017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83538"/>
            <a:ext cx="2133600" cy="474462"/>
          </a:xfrm>
        </p:spPr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8186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2BD8-0484-43E7-B823-5F8E5F2FC244}" type="datetime1">
              <a:rPr lang="es-CR" smtClean="0"/>
              <a:t>11/7/2017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4024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C843-AF82-41E8-8C0E-E2724CA26C2B}" type="datetime1">
              <a:rPr lang="es-CR" smtClean="0"/>
              <a:t>11/7/2017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489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652-EDEE-4FD2-B901-B82B2531BFF9}" type="datetime1">
              <a:rPr lang="es-CR" smtClean="0"/>
              <a:t>11/7/2017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5594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68FB-560A-4E9E-91DF-9BBF57361D79}" type="datetime1">
              <a:rPr lang="es-CR" smtClean="0"/>
              <a:t>11/7/2017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0179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8E9C-E669-4EAE-A802-591BD068BEA9}" type="datetime1">
              <a:rPr lang="es-CR" smtClean="0"/>
              <a:t>11/7/2017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1460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9E0A-64B6-4E29-A0DF-EA6DA0FE2078}" type="datetime1">
              <a:rPr lang="es-CR" smtClean="0"/>
              <a:t>11/7/2017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09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AACB-938B-4BD8-B26A-77319A6C9B60}" type="datetime1">
              <a:rPr lang="es-CR" smtClean="0"/>
              <a:t>11/7/2017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3603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3E5C-7DD9-4C69-8215-80CBF4A32D13}" type="datetime1">
              <a:rPr lang="es-CR" smtClean="0"/>
              <a:t>11/7/2017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44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7E0-4F35-49AB-BB77-DBADFC83557D}" type="datetime1">
              <a:rPr lang="es-CR" smtClean="0"/>
              <a:t>11/7/2017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029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5460-47A0-4CA3-9FAD-54879C145DEC}" type="datetime1">
              <a:rPr lang="es-CR" smtClean="0"/>
              <a:t>11/7/2017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A1469-6072-4CD9-80C5-8702AF9898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9167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22000">
              <a:srgbClr val="E6E6E6"/>
            </a:gs>
            <a:gs pos="31000">
              <a:schemeClr val="bg1">
                <a:lumMod val="85000"/>
              </a:schemeClr>
            </a:gs>
            <a:gs pos="45000">
              <a:srgbClr val="E6E6E6"/>
            </a:gs>
            <a:gs pos="72000">
              <a:schemeClr val="bg1">
                <a:lumMod val="95000"/>
              </a:schemeClr>
            </a:gs>
            <a:gs pos="89000">
              <a:srgbClr val="E6E6E6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07504" y="116633"/>
            <a:ext cx="8568953" cy="6741368"/>
            <a:chOff x="251520" y="188639"/>
            <a:chExt cx="8551396" cy="6713803"/>
          </a:xfrm>
        </p:grpSpPr>
        <p:sp>
          <p:nvSpPr>
            <p:cNvPr id="9" name="8 CuadroTexto"/>
            <p:cNvSpPr txBox="1"/>
            <p:nvPr/>
          </p:nvSpPr>
          <p:spPr>
            <a:xfrm>
              <a:off x="6503380" y="6381361"/>
              <a:ext cx="2299536" cy="52108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CR" sz="1400" b="1" cap="none" spc="0" dirty="0">
                  <a:ln w="12700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Fuerza Pública de Costa Rica</a:t>
              </a:r>
            </a:p>
            <a:p>
              <a:r>
                <a:rPr lang="es-CR" sz="14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eestyle Script" panose="030804020302050B0404" pitchFamily="66" charset="0"/>
                </a:rPr>
                <a:t>	</a:t>
              </a:r>
              <a:r>
                <a:rPr lang="es-CR" sz="1400" b="1" baseline="0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chemeClr val="bg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Freestyle Script" panose="030804020302050B0404" pitchFamily="66" charset="0"/>
                </a:rPr>
                <a:t>      </a:t>
              </a:r>
              <a:r>
                <a:rPr lang="es-CR" sz="1400" dirty="0">
                  <a:latin typeface="Freestyle Script" panose="030804020302050B0404" pitchFamily="66" charset="0"/>
                </a:rPr>
                <a:t>¡Honor de Servir!</a:t>
              </a:r>
            </a:p>
          </p:txBody>
        </p:sp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8639"/>
              <a:ext cx="1024135" cy="12168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F821-AC33-4416-95C0-C5D8930191CB}" type="datetime1">
              <a:rPr lang="es-CR" smtClean="0"/>
              <a:t>11/7/2017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47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1469-6072-4CD9-80C5-8702AF989867}" type="slidenum">
              <a:rPr lang="es-CR" smtClean="0"/>
              <a:t>‹Nº›</a:t>
            </a:fld>
            <a:endParaRPr lang="es-CR" dirty="0"/>
          </a:p>
        </p:txBody>
      </p:sp>
      <p:sp>
        <p:nvSpPr>
          <p:cNvPr id="7" name="6 Bisel"/>
          <p:cNvSpPr/>
          <p:nvPr/>
        </p:nvSpPr>
        <p:spPr>
          <a:xfrm flipV="1">
            <a:off x="2267744" y="6261556"/>
            <a:ext cx="2160240" cy="73221"/>
          </a:xfrm>
          <a:prstGeom prst="bevel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6" name="15 Bisel"/>
          <p:cNvSpPr/>
          <p:nvPr/>
        </p:nvSpPr>
        <p:spPr>
          <a:xfrm>
            <a:off x="6646561" y="6261557"/>
            <a:ext cx="2160240" cy="73224"/>
          </a:xfrm>
          <a:prstGeom prst="bevel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7" name="16 Bisel"/>
          <p:cNvSpPr/>
          <p:nvPr/>
        </p:nvSpPr>
        <p:spPr>
          <a:xfrm>
            <a:off x="4454289" y="6261557"/>
            <a:ext cx="2160240" cy="72008"/>
          </a:xfrm>
          <a:prstGeom prst="bevel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662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51" y="1888137"/>
            <a:ext cx="733052" cy="870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8861"/>
            <a:ext cx="1383957" cy="1503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40" y="945273"/>
            <a:ext cx="3255356" cy="21710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13" y="855001"/>
            <a:ext cx="3434987" cy="22613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8600" y="4042709"/>
            <a:ext cx="876189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RENDICIÓN DE CUENTAS </a:t>
            </a:r>
            <a:endParaRPr lang="es-C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CR" sz="2850" b="1" dirty="0">
                <a:solidFill>
                  <a:srgbClr val="C00000"/>
                </a:solidFill>
                <a:latin typeface="Arial Narrow" panose="020B0606020202030204" pitchFamily="34" charset="0"/>
              </a:rPr>
              <a:t>Reunión con autoridades del Ministerio de Seguridad</a:t>
            </a:r>
          </a:p>
        </p:txBody>
      </p:sp>
    </p:spTree>
    <p:extLst>
      <p:ext uri="{BB962C8B-B14F-4D97-AF65-F5344CB8AC3E}">
        <p14:creationId xmlns:p14="http://schemas.microsoft.com/office/powerpoint/2010/main" val="11312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27438" y="8232"/>
            <a:ext cx="7916562" cy="13592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Ampliaremos a todas las cabeceras de provincia proyectos preventivos piloto que ejecuta el  Ministerio de Seguridad Pública como son “Emprendiendo por una vida sin violencia”, “Juntos por todos” y la articulación que se realiza con las Municipalidades, para jóvenes en drogas y riesgo social.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22789" y="1763704"/>
            <a:ext cx="78938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b="1" dirty="0">
                <a:solidFill>
                  <a:schemeClr val="tx2"/>
                </a:solidFill>
              </a:rPr>
              <a:t>Programa piloto de prevención secundaria y terciaria de la violencia con jóvenes de </a:t>
            </a:r>
            <a:r>
              <a:rPr lang="es-CR" b="1" dirty="0" err="1">
                <a:solidFill>
                  <a:schemeClr val="tx2"/>
                </a:solidFill>
              </a:rPr>
              <a:t>Quepos</a:t>
            </a:r>
            <a:r>
              <a:rPr lang="es-CR" b="1" dirty="0">
                <a:solidFill>
                  <a:schemeClr val="tx2"/>
                </a:solidFill>
              </a:rPr>
              <a:t> y Osa</a:t>
            </a:r>
            <a:r>
              <a:rPr lang="es-CR" b="1" dirty="0" smtClean="0">
                <a:solidFill>
                  <a:schemeClr val="tx2"/>
                </a:solidFill>
              </a:rPr>
              <a:t>.</a:t>
            </a:r>
          </a:p>
          <a:p>
            <a:endParaRPr lang="es-CR" b="1" dirty="0" smtClean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2"/>
                </a:solidFill>
              </a:rPr>
              <a:t>Población de los dos cantones beneficiada con el proyecto, alrededor de 70 mil personas residentes más la población flotante de turistas que visitan las playas y áreas protegidas de esos dos cantones</a:t>
            </a:r>
            <a:r>
              <a:rPr lang="es-MX" sz="1400" dirty="0" smtClean="0">
                <a:solidFill>
                  <a:schemeClr val="tx2"/>
                </a:solidFill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</a:rPr>
              <a:t>Capacitación </a:t>
            </a:r>
            <a:r>
              <a:rPr lang="es-MX" sz="1400" dirty="0">
                <a:solidFill>
                  <a:schemeClr val="tx2"/>
                </a:solidFill>
              </a:rPr>
              <a:t>a 120 policías para el trabajo con jóvenes</a:t>
            </a:r>
            <a:r>
              <a:rPr lang="es-MX" sz="1400" dirty="0" smtClean="0">
                <a:solidFill>
                  <a:schemeClr val="tx2"/>
                </a:solidFill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</a:rPr>
              <a:t>179 jóvenes </a:t>
            </a:r>
            <a:r>
              <a:rPr lang="es-MX" sz="1400" dirty="0">
                <a:solidFill>
                  <a:schemeClr val="tx2"/>
                </a:solidFill>
              </a:rPr>
              <a:t>en riesgo social con los que se ha trabajado.</a:t>
            </a:r>
            <a:endParaRPr lang="es-CR" sz="1400" dirty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</a:rPr>
              <a:t>Diseño </a:t>
            </a:r>
            <a:r>
              <a:rPr lang="es-MX" sz="1400" dirty="0">
                <a:solidFill>
                  <a:schemeClr val="tx2"/>
                </a:solidFill>
              </a:rPr>
              <a:t>de una nueva </a:t>
            </a:r>
            <a:r>
              <a:rPr lang="es-MX" sz="1400" dirty="0" smtClean="0">
                <a:solidFill>
                  <a:schemeClr val="tx2"/>
                </a:solidFill>
              </a:rPr>
              <a:t>currículo </a:t>
            </a:r>
            <a:r>
              <a:rPr lang="es-MX" sz="1400" dirty="0">
                <a:solidFill>
                  <a:schemeClr val="tx2"/>
                </a:solidFill>
              </a:rPr>
              <a:t>para el Curso Básico de Formación Policial, orientado a la prevención de la violencia y el trabajo con jóvenes</a:t>
            </a:r>
            <a:r>
              <a:rPr lang="es-MX" sz="1400" dirty="0" smtClean="0">
                <a:solidFill>
                  <a:schemeClr val="tx2"/>
                </a:solidFill>
              </a:rPr>
              <a:t>.</a:t>
            </a:r>
            <a:endParaRPr lang="es-CR" sz="1400" dirty="0">
              <a:solidFill>
                <a:schemeClr val="tx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2789" y="4333627"/>
            <a:ext cx="78938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1F497D"/>
                </a:solidFill>
                <a:ea typeface="+mj-ea"/>
                <a:cs typeface="+mj-cs"/>
              </a:rPr>
              <a:t>Programa piloto de prevención secundaria y terciaria de la violencia con: </a:t>
            </a:r>
            <a:r>
              <a:rPr lang="es-CR" b="1" dirty="0">
                <a:solidFill>
                  <a:srgbClr val="1F497D"/>
                </a:solidFill>
                <a:ea typeface="+mj-ea"/>
                <a:cs typeface="+mj-cs"/>
              </a:rPr>
              <a:t>Programa Juntos por Todo. Atención de menores con problemas de </a:t>
            </a:r>
            <a:r>
              <a:rPr lang="es-CR" b="1" dirty="0" smtClean="0">
                <a:solidFill>
                  <a:srgbClr val="1F497D"/>
                </a:solidFill>
                <a:ea typeface="+mj-ea"/>
                <a:cs typeface="+mj-cs"/>
              </a:rPr>
              <a:t>adicción.</a:t>
            </a:r>
          </a:p>
          <a:p>
            <a:pPr algn="just"/>
            <a:endParaRPr lang="es-CR" b="1" dirty="0" smtClean="0">
              <a:solidFill>
                <a:srgbClr val="1F497D"/>
              </a:solidFill>
              <a:ea typeface="+mj-ea"/>
              <a:cs typeface="+mj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2"/>
                </a:solidFill>
              </a:rPr>
              <a:t>Se refirieron 181 personas menores de edad  entre febrero y junio 2017.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</a:rPr>
              <a:t>Cese </a:t>
            </a:r>
            <a:r>
              <a:rPr lang="es-MX" sz="1400" dirty="0">
                <a:solidFill>
                  <a:schemeClr val="tx2"/>
                </a:solidFill>
              </a:rPr>
              <a:t>exitoso del consumo de al menos un </a:t>
            </a:r>
            <a:r>
              <a:rPr lang="es-MX" sz="1400" b="1" dirty="0">
                <a:solidFill>
                  <a:schemeClr val="tx2"/>
                </a:solidFill>
              </a:rPr>
              <a:t>44.4%</a:t>
            </a:r>
            <a:r>
              <a:rPr lang="es-MX" sz="1400" dirty="0">
                <a:solidFill>
                  <a:schemeClr val="tx2"/>
                </a:solidFill>
              </a:rPr>
              <a:t> de las personas menores de edad atendidas (referidas).</a:t>
            </a:r>
            <a:endParaRPr lang="es-CR" sz="1400" dirty="0">
              <a:solidFill>
                <a:schemeClr val="tx2"/>
              </a:solidFill>
            </a:endParaRPr>
          </a:p>
          <a:p>
            <a:pPr algn="just"/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6252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16908" y="16987"/>
            <a:ext cx="7727092" cy="10127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Fortaleceremos la coordinación con el Poder Judicial, para uniformar políticas y acciones en control de armas y acciones contra sospechosos vinculados con tráfico de drogas.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99987" y="4407880"/>
            <a:ext cx="78938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Coordinación de </a:t>
            </a:r>
            <a:r>
              <a:rPr lang="es-CR" dirty="0" smtClean="0">
                <a:solidFill>
                  <a:schemeClr val="tx2"/>
                </a:solidFill>
              </a:rPr>
              <a:t>alto </a:t>
            </a:r>
            <a:r>
              <a:rPr lang="es-CR" dirty="0">
                <a:solidFill>
                  <a:schemeClr val="tx2"/>
                </a:solidFill>
              </a:rPr>
              <a:t>nivel (Corte Suprema, Ministerio Público y Dirección del Organismo de Investigación Judicial, para mejorar la </a:t>
            </a:r>
            <a:r>
              <a:rPr lang="es-CR" dirty="0" smtClean="0">
                <a:solidFill>
                  <a:schemeClr val="tx2"/>
                </a:solidFill>
              </a:rPr>
              <a:t>Administración de la Justicia).</a:t>
            </a:r>
            <a:endParaRPr lang="es-CR" dirty="0">
              <a:solidFill>
                <a:schemeClr val="tx2"/>
              </a:solidFill>
            </a:endParaRPr>
          </a:p>
          <a:p>
            <a:pPr algn="just"/>
            <a:endParaRPr lang="es-CR" sz="2400" dirty="0"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95167" y="3440272"/>
            <a:ext cx="7570573" cy="7578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Intensificaremos mayores acercamientos con el Poder Judicial para alcanzar mejor eficiencias en las áreas en que tenemos convergencia.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71896" y="1485008"/>
            <a:ext cx="7893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Propuesta de borrador “Proyecto de Reforma parcial a la Ley 7530 de Armas y Explosivos”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Endurece las sanciones penales </a:t>
            </a:r>
            <a:r>
              <a:rPr lang="es-CR" dirty="0" smtClean="0">
                <a:solidFill>
                  <a:schemeClr val="tx2"/>
                </a:solidFill>
              </a:rPr>
              <a:t>actuales por portación ilegal de armas</a:t>
            </a:r>
            <a:r>
              <a:rPr lang="es-CR" sz="2400" dirty="0" smtClean="0">
                <a:solidFill>
                  <a:schemeClr val="tx2"/>
                </a:solidFill>
              </a:rPr>
              <a:t>.</a:t>
            </a:r>
            <a:endParaRPr lang="es-CR" sz="2400" b="1" dirty="0" smtClean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Se modifica el concepto de armas </a:t>
            </a:r>
            <a:r>
              <a:rPr lang="es-CR" dirty="0" smtClean="0">
                <a:solidFill>
                  <a:schemeClr val="tx2"/>
                </a:solidFill>
              </a:rPr>
              <a:t>prohibidas.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2"/>
                </a:solidFill>
              </a:rPr>
              <a:t>Evita que ingresen al país plataformas de armas de guerra AR-15</a:t>
            </a:r>
            <a:endParaRPr lang="es-C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8096" y="8748"/>
            <a:ext cx="7685903" cy="6914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Analizaremos con mayor intensidad el tema en el incremento de los femicidios dada la preocupación de este fenómenos.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318" y="872835"/>
            <a:ext cx="3792681" cy="496685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36418" y="1974270"/>
            <a:ext cx="52266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Coordinación del Ministerio de Seguridad el INAMU y Poder Judicial.</a:t>
            </a:r>
          </a:p>
          <a:p>
            <a:endParaRPr lang="es-C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Participación a nivel de gobiernos locales con las Oficinas de la Mujer y los Juzgados.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 smtClean="0"/>
              <a:t>Desarrollamos los comités locales de atención integral a las victimas de violencia domestica.(INAMU, Poder Judicial y Fuerza Pública)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739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92194" y="16990"/>
            <a:ext cx="7751805" cy="79031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Seguiremos impulsando en la Asamblea Legislativa la Ley de Armas y Explosivos; la Ley de extinción de dominio; la Ley Dien y la Ley de Jurisdicción especial contra crimen organizado.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26445" y="1072066"/>
            <a:ext cx="7893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Ley </a:t>
            </a:r>
            <a:r>
              <a:rPr lang="es-CR" dirty="0" smtClean="0">
                <a:solidFill>
                  <a:schemeClr val="tx2"/>
                </a:solidFill>
              </a:rPr>
              <a:t>contra la delincuencia organizada, Ley </a:t>
            </a:r>
            <a:r>
              <a:rPr lang="es-CR" dirty="0">
                <a:solidFill>
                  <a:schemeClr val="tx2"/>
                </a:solidFill>
              </a:rPr>
              <a:t>de Extinción de Dominio y </a:t>
            </a:r>
            <a:r>
              <a:rPr lang="es-CR" dirty="0" smtClean="0">
                <a:solidFill>
                  <a:schemeClr val="tx2"/>
                </a:solidFill>
              </a:rPr>
              <a:t>Proyecto </a:t>
            </a:r>
            <a:r>
              <a:rPr lang="es-CR" dirty="0">
                <a:solidFill>
                  <a:schemeClr val="tx2"/>
                </a:solidFill>
              </a:rPr>
              <a:t>de Reforma a la Ley de Armas </a:t>
            </a:r>
            <a:r>
              <a:rPr lang="es-CR" dirty="0" smtClean="0">
                <a:solidFill>
                  <a:schemeClr val="tx2"/>
                </a:solidFill>
              </a:rPr>
              <a:t>No.7530 </a:t>
            </a:r>
            <a:r>
              <a:rPr lang="es-CR" dirty="0">
                <a:solidFill>
                  <a:schemeClr val="tx2"/>
                </a:solidFill>
              </a:rPr>
              <a:t>pendientes de aprobación por el Plenario.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Se está coordinando con las Comisión Especial de Seguridad y Narcotráfico para </a:t>
            </a:r>
            <a:r>
              <a:rPr lang="es-CR" dirty="0" smtClean="0">
                <a:solidFill>
                  <a:schemeClr val="tx2"/>
                </a:solidFill>
              </a:rPr>
              <a:t>impulsar los diferentes proyectos.</a:t>
            </a:r>
            <a:endParaRPr lang="es-CR" dirty="0">
              <a:solidFill>
                <a:schemeClr val="tx2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0476" y="3270924"/>
            <a:ext cx="7603524" cy="6997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Fortaleceremos las unidades y departamentos especiales de investigación de lavado de dinero.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29949" y="4366051"/>
            <a:ext cx="6837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>
                <a:solidFill>
                  <a:schemeClr val="tx2"/>
                </a:solidFill>
              </a:rPr>
              <a:t>Se </a:t>
            </a:r>
            <a:r>
              <a:rPr lang="es-CR" dirty="0" smtClean="0">
                <a:solidFill>
                  <a:schemeClr val="tx2"/>
                </a:solidFill>
              </a:rPr>
              <a:t>efectuó una </a:t>
            </a:r>
            <a:r>
              <a:rPr lang="es-CR" dirty="0">
                <a:solidFill>
                  <a:schemeClr val="tx2"/>
                </a:solidFill>
              </a:rPr>
              <a:t>reunión con </a:t>
            </a:r>
            <a:r>
              <a:rPr lang="es-CR" dirty="0" smtClean="0">
                <a:solidFill>
                  <a:schemeClr val="tx2"/>
                </a:solidFill>
              </a:rPr>
              <a:t>Jerarcas </a:t>
            </a:r>
            <a:r>
              <a:rPr lang="es-CR" dirty="0">
                <a:solidFill>
                  <a:schemeClr val="tx2"/>
                </a:solidFill>
              </a:rPr>
              <a:t>de Entidades </a:t>
            </a:r>
            <a:r>
              <a:rPr lang="es-CR" dirty="0" smtClean="0">
                <a:solidFill>
                  <a:schemeClr val="tx2"/>
                </a:solidFill>
              </a:rPr>
              <a:t>Financieras </a:t>
            </a:r>
            <a:r>
              <a:rPr lang="es-CR" dirty="0">
                <a:solidFill>
                  <a:schemeClr val="tx2"/>
                </a:solidFill>
              </a:rPr>
              <a:t>(SUGEF), así como la </a:t>
            </a:r>
            <a:r>
              <a:rPr lang="es-CR" dirty="0" smtClean="0">
                <a:solidFill>
                  <a:schemeClr val="tx2"/>
                </a:solidFill>
              </a:rPr>
              <a:t>Superintendencia </a:t>
            </a:r>
            <a:r>
              <a:rPr lang="es-CR" dirty="0">
                <a:solidFill>
                  <a:schemeClr val="tx2"/>
                </a:solidFill>
              </a:rPr>
              <a:t>de Pensiones (SUPEN), la </a:t>
            </a:r>
            <a:r>
              <a:rPr lang="es-CR" dirty="0" smtClean="0">
                <a:solidFill>
                  <a:schemeClr val="tx2"/>
                </a:solidFill>
              </a:rPr>
              <a:t>Superintendencia </a:t>
            </a:r>
            <a:r>
              <a:rPr lang="es-CR" dirty="0">
                <a:solidFill>
                  <a:schemeClr val="tx2"/>
                </a:solidFill>
              </a:rPr>
              <a:t>General de Valores (SUGEVAL) y la Comisión Nacional del Sistema Financiero (CONASIF), para fortalecer el intercambio de información y controles.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108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40" y="945273"/>
            <a:ext cx="3255356" cy="21710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13" y="855001"/>
            <a:ext cx="3434987" cy="22613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8600" y="4042709"/>
            <a:ext cx="876189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RESULTADOS OPERATIVOS </a:t>
            </a:r>
            <a:endParaRPr lang="es-C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CR" sz="285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ENERO - MAYO</a:t>
            </a:r>
            <a:endParaRPr lang="es-CR" sz="285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633277" y="1047992"/>
          <a:ext cx="6382139" cy="1693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140"/>
                <a:gridCol w="2181889"/>
                <a:gridCol w="1653110"/>
              </a:tblGrid>
              <a:tr h="25971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Inversión en Infraestructura por Cuerpo Policial en el Ministerio de Seguridad Pública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Cuerpo Policial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Monto en colones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Monto en dólares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Dirección General de la Fuerza Pública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₡3.037.125.514,00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$12.851.670,15 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Dirección de Policía de Fronteras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₡1.471.942.215,00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Escuela Nacional de Policía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₡566.634.843,86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 </a:t>
                      </a:r>
                      <a:r>
                        <a:rPr lang="es-ES" sz="1200" dirty="0" smtClean="0">
                          <a:effectLst/>
                        </a:rPr>
                        <a:t>$572.074,00 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Total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₡5.075.702.572,86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 $  13.423.744,15 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623050" y="3319848"/>
          <a:ext cx="6375891" cy="2272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575"/>
                <a:gridCol w="2124428"/>
                <a:gridCol w="1661888"/>
              </a:tblGrid>
              <a:tr h="27371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Inversión en Equipamiento por Cuerpo Policial en el Ministerio de Seguridad Pública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737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Cuerpo Policial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Monto en colones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Monto en dólares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37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Dirección General de la Fuerza Pública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₡2.277.458.956,21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37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Servicio de Vigilancia Aérea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$1.323.786,49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37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Servicio Nacional de Guardacostas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 </a:t>
                      </a:r>
                      <a:r>
                        <a:rPr lang="es-CR" sz="1200" dirty="0" smtClean="0">
                          <a:effectLst/>
                        </a:rPr>
                        <a:t>₡ </a:t>
                      </a:r>
                      <a:r>
                        <a:rPr lang="es-CR" sz="1200" dirty="0">
                          <a:effectLst/>
                        </a:rPr>
                        <a:t>4.752.126.575,25 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37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Dirección de Policía de Fronteras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 ₡   </a:t>
                      </a:r>
                      <a:r>
                        <a:rPr lang="es-CR" sz="1200" dirty="0" smtClean="0">
                          <a:effectLst/>
                        </a:rPr>
                        <a:t>704.289.210,27 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064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Escuela Nacional de Policía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 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 </a:t>
                      </a:r>
                      <a:r>
                        <a:rPr lang="es-CR" sz="1200" dirty="0" smtClean="0">
                          <a:effectLst/>
                        </a:rPr>
                        <a:t>$373.910,00 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1933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Total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₡7.733.874.741,73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 $  </a:t>
                      </a:r>
                      <a:r>
                        <a:rPr lang="es-CR" sz="1400" b="1" dirty="0" smtClean="0">
                          <a:effectLst/>
                        </a:rPr>
                        <a:t> </a:t>
                      </a:r>
                      <a:r>
                        <a:rPr lang="es-CR" sz="1400" b="1" dirty="0">
                          <a:effectLst/>
                        </a:rPr>
                        <a:t>1.697.696,49 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471719" y="16473"/>
            <a:ext cx="1639331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R" sz="2800" b="1" dirty="0" smtClean="0">
                <a:solidFill>
                  <a:schemeClr val="bg1"/>
                </a:solidFill>
              </a:rPr>
              <a:t>Inversión</a:t>
            </a:r>
            <a:r>
              <a:rPr lang="es-CR" dirty="0" smtClean="0">
                <a:solidFill>
                  <a:schemeClr val="bg1"/>
                </a:solidFill>
              </a:rPr>
              <a:t> 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/>
          </p:nvPr>
        </p:nvGraphicFramePr>
        <p:xfrm>
          <a:off x="1556385" y="1395948"/>
          <a:ext cx="603123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300"/>
                <a:gridCol w="2741930"/>
              </a:tblGrid>
              <a:tr h="5147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CUERPO POLICIAL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CANTIDAD DE CAPACITACIONES</a:t>
                      </a:r>
                      <a:br>
                        <a:rPr lang="es-CR" sz="1200">
                          <a:effectLst/>
                        </a:rPr>
                      </a:br>
                      <a:r>
                        <a:rPr lang="es-CR" sz="1200">
                          <a:effectLst/>
                        </a:rPr>
                        <a:t>NACIONAL E INTERNACIONAL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Dirección General de la Fuerza Pública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212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Servicio de Vigilancia Aérea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43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Servicio Nacional de Guardacostas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85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Policía Profesional de Migración y Extranjería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161</a:t>
                      </a:r>
                      <a:endParaRPr lang="es-C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Dirección Policía de Fronteras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69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 Escuela Nacional de Policía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18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Policía de Control de Drogas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80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27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TOTAL FUNCIONARIOS CAPACITADOS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668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850707" y="4418417"/>
          <a:ext cx="5442585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7185"/>
                <a:gridCol w="1282700"/>
                <a:gridCol w="1282700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DETALLE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CANTIDAD DE CURSOS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CANTIDAD DE CAPACITADOS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CURSOS IMPARTIDOS POR LA ENP</a:t>
                      </a:r>
                      <a:endParaRPr lang="es-C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114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 smtClean="0">
                          <a:effectLst/>
                        </a:rPr>
                        <a:t>2.641 </a:t>
                      </a:r>
                      <a:endParaRPr lang="es-C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886832" y="16473"/>
            <a:ext cx="2224218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CR" sz="2800" b="1" dirty="0" smtClean="0">
                <a:solidFill>
                  <a:schemeClr val="bg1"/>
                </a:solidFill>
              </a:rPr>
              <a:t>Capacitación</a:t>
            </a:r>
            <a:r>
              <a:rPr lang="es-CR" dirty="0" smtClean="0"/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828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17 Rectángulo"/>
          <p:cNvSpPr>
            <a:spLocks noChangeArrowheads="1"/>
          </p:cNvSpPr>
          <p:nvPr/>
        </p:nvSpPr>
        <p:spPr bwMode="auto">
          <a:xfrm>
            <a:off x="4077730" y="-7379"/>
            <a:ext cx="5066270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DIRECCION GENERAL DE LA FUERZA PUBLICA 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86813"/>
              </p:ext>
            </p:extLst>
          </p:nvPr>
        </p:nvGraphicFramePr>
        <p:xfrm>
          <a:off x="1161536" y="871971"/>
          <a:ext cx="7274011" cy="2332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574"/>
                <a:gridCol w="1582238"/>
                <a:gridCol w="2512803"/>
                <a:gridCol w="828396"/>
              </a:tblGrid>
              <a:tr h="330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Proyectos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Monto </a:t>
                      </a:r>
                      <a:r>
                        <a:rPr lang="es-ES" sz="900" dirty="0">
                          <a:effectLst/>
                        </a:rPr>
                        <a:t>de inversión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Estado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Fondos Asignados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6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Remodelación San Diego de Tres Ríos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₡180.251.865,00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Concluída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MSP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9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de Paso Canoas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₡300.000.000,00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En Construcción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MSP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9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de Laurel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₡</a:t>
                      </a:r>
                      <a:r>
                        <a:rPr lang="es-ES" sz="900" dirty="0" smtClean="0">
                          <a:effectLst/>
                        </a:rPr>
                        <a:t>1.168.453.649,00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En Construcción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JUDESUR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9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Delegación San Pablo de Heredia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₡900.000.000,00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Proceso de Contratación en la Proveeduría Institucional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MSP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09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de Jacó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₡354.420.000,00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Proceso de Contratación en la Proveeduría Institucional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MSP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0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de Desamparados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₡2.000.000,00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Proceso de Contratación en la Proveeduría Institucional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MSP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3646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900">
                          <a:effectLst/>
                        </a:rPr>
                        <a:t>Total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₡3.037.125.514,00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41806"/>
              </p:ext>
            </p:extLst>
          </p:nvPr>
        </p:nvGraphicFramePr>
        <p:xfrm>
          <a:off x="1235075" y="3336325"/>
          <a:ext cx="7159282" cy="1965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444"/>
                <a:gridCol w="1542890"/>
                <a:gridCol w="2479523"/>
                <a:gridCol w="817425"/>
              </a:tblGrid>
              <a:tr h="305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Proyectos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Monto </a:t>
                      </a:r>
                      <a:r>
                        <a:rPr lang="es-ES" sz="900" dirty="0">
                          <a:effectLst/>
                        </a:rPr>
                        <a:t>de inversión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Estado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Fondos Asignados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Delegación Distrital Policial de Guararí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$1.433.726,16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Concluida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BID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Cantonal Policial de Santa Cruz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$1.983.934,13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Concluida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BID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Cantonal Policial de Esparza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$991.946,16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En construcción, fecha estimada de conclusión de obra 02/11/2017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BID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Cantonal Policial de Palmares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$2.400.244,29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En diseño arquitectónico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BID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Cantonal Policial de Parrita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$1.400.000.00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En diseño arquitectónico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BID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Cantonal Policial de Puntarenas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smtClean="0">
                          <a:effectLst/>
                        </a:rPr>
                        <a:t>$1.800.000.00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En diseño arquitectónico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BID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00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Delegación Distrital Policial de Carrandí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$</a:t>
                      </a:r>
                      <a:r>
                        <a:rPr lang="es-ES" sz="900" smtClean="0">
                          <a:effectLst/>
                        </a:rPr>
                        <a:t>1.580.000,00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En diseño arquitectónico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BID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86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900">
                          <a:effectLst/>
                        </a:rPr>
                        <a:t>Total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>
                          <a:effectLst/>
                        </a:rPr>
                        <a:t>$12.851.670,15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4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95632" y="5535824"/>
            <a:ext cx="633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Inversión en equipamiento: ¢2,277,458,956</a:t>
            </a:r>
          </a:p>
          <a:p>
            <a:pPr algn="ctr"/>
            <a:r>
              <a:rPr lang="es-CR" b="1" dirty="0" smtClean="0"/>
              <a:t>Cantidad de funcionarios capacitados: 212</a:t>
            </a:r>
            <a:endParaRPr lang="es-CR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248032" y="399543"/>
            <a:ext cx="633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/>
              <a:t>Inversión en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16083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7 Rectángulo"/>
          <p:cNvSpPr>
            <a:spLocks noChangeArrowheads="1"/>
          </p:cNvSpPr>
          <p:nvPr/>
        </p:nvSpPr>
        <p:spPr bwMode="auto">
          <a:xfrm>
            <a:off x="4077730" y="-7379"/>
            <a:ext cx="5066270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DIRECCION GENERAL DE LA FUERZA PUBLICA 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711040" y="939801"/>
          <a:ext cx="5209309" cy="260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383"/>
                <a:gridCol w="1911926"/>
              </a:tblGrid>
              <a:tr h="328130">
                <a:tc>
                  <a:txBody>
                    <a:bodyPr/>
                    <a:lstStyle/>
                    <a:p>
                      <a:r>
                        <a:rPr lang="es-CR" dirty="0" smtClean="0"/>
                        <a:t>Operativos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Cantidades</a:t>
                      </a:r>
                      <a:endParaRPr lang="es-CR" dirty="0"/>
                    </a:p>
                  </a:txBody>
                  <a:tcPr/>
                </a:tc>
              </a:tr>
              <a:tr h="328130">
                <a:tc>
                  <a:txBody>
                    <a:bodyPr/>
                    <a:lstStyle/>
                    <a:p>
                      <a:r>
                        <a:rPr lang="es-CR" dirty="0" smtClean="0"/>
                        <a:t>Operativos</a:t>
                      </a:r>
                      <a:r>
                        <a:rPr lang="es-CR" baseline="0" dirty="0" smtClean="0"/>
                        <a:t> Fuerza Pública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75.000</a:t>
                      </a:r>
                      <a:endParaRPr lang="es-CR" dirty="0"/>
                    </a:p>
                  </a:txBody>
                  <a:tcPr/>
                </a:tc>
              </a:tr>
              <a:tr h="328130">
                <a:tc>
                  <a:txBody>
                    <a:bodyPr/>
                    <a:lstStyle/>
                    <a:p>
                      <a:r>
                        <a:rPr lang="es-CR" dirty="0" smtClean="0"/>
                        <a:t>Controles de Carretera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10.500</a:t>
                      </a:r>
                      <a:endParaRPr lang="es-CR" dirty="0"/>
                    </a:p>
                  </a:txBody>
                  <a:tcPr/>
                </a:tc>
              </a:tr>
              <a:tr h="328130">
                <a:tc>
                  <a:txBody>
                    <a:bodyPr/>
                    <a:lstStyle/>
                    <a:p>
                      <a:r>
                        <a:rPr lang="es-CR" dirty="0" smtClean="0"/>
                        <a:t>Operativos</a:t>
                      </a:r>
                      <a:r>
                        <a:rPr lang="es-CR" baseline="0" dirty="0" smtClean="0"/>
                        <a:t> Interinstitucionales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1.250</a:t>
                      </a:r>
                      <a:endParaRPr lang="es-CR" dirty="0"/>
                    </a:p>
                  </a:txBody>
                  <a:tcPr/>
                </a:tc>
              </a:tr>
              <a:tr h="413096">
                <a:tc>
                  <a:txBody>
                    <a:bodyPr/>
                    <a:lstStyle/>
                    <a:p>
                      <a:r>
                        <a:rPr lang="es-CR" dirty="0" smtClean="0"/>
                        <a:t>Operativos</a:t>
                      </a:r>
                      <a:r>
                        <a:rPr lang="es-CR" baseline="0" dirty="0" smtClean="0"/>
                        <a:t> en zonas de violencia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13.179</a:t>
                      </a:r>
                      <a:endParaRPr lang="es-CR" dirty="0"/>
                    </a:p>
                  </a:txBody>
                  <a:tcPr/>
                </a:tc>
              </a:tr>
              <a:tr h="328130">
                <a:tc>
                  <a:txBody>
                    <a:bodyPr/>
                    <a:lstStyle/>
                    <a:p>
                      <a:r>
                        <a:rPr lang="es-CR" dirty="0" smtClean="0"/>
                        <a:t>Operativos</a:t>
                      </a:r>
                      <a:r>
                        <a:rPr lang="es-CR" baseline="0" dirty="0" smtClean="0"/>
                        <a:t> DCLP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47.075</a:t>
                      </a:r>
                      <a:endParaRPr lang="es-CR" dirty="0"/>
                    </a:p>
                  </a:txBody>
                  <a:tcPr/>
                </a:tc>
              </a:tr>
              <a:tr h="328130">
                <a:tc>
                  <a:txBody>
                    <a:bodyPr/>
                    <a:lstStyle/>
                    <a:p>
                      <a:r>
                        <a:rPr lang="es-CR" dirty="0" smtClean="0"/>
                        <a:t>Gestiones y colaboraciones 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75.181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1707572" y="3850870"/>
          <a:ext cx="520930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383"/>
                <a:gridCol w="1911926"/>
              </a:tblGrid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Aprehensiones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Cantidades</a:t>
                      </a:r>
                      <a:endParaRPr lang="es-CR" dirty="0"/>
                    </a:p>
                  </a:txBody>
                  <a:tcPr/>
                </a:tc>
              </a:tr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Personas capturadas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7.031</a:t>
                      </a:r>
                      <a:endParaRPr lang="es-CR" dirty="0"/>
                    </a:p>
                  </a:txBody>
                  <a:tcPr/>
                </a:tc>
              </a:tr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Aprehendidos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25.862</a:t>
                      </a:r>
                      <a:endParaRPr lang="es-CR" dirty="0"/>
                    </a:p>
                  </a:txBody>
                  <a:tcPr/>
                </a:tc>
              </a:tr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Flagrancias 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3.348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2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7 Rectángulo"/>
          <p:cNvSpPr>
            <a:spLocks noChangeArrowheads="1"/>
          </p:cNvSpPr>
          <p:nvPr/>
        </p:nvSpPr>
        <p:spPr bwMode="auto">
          <a:xfrm>
            <a:off x="4077730" y="-7379"/>
            <a:ext cx="5066270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DIRECCION GENERAL DE LA FUERZA PUBLICA 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711040" y="1282700"/>
          <a:ext cx="52093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383"/>
                <a:gridCol w="1911926"/>
              </a:tblGrid>
              <a:tr h="365607">
                <a:tc>
                  <a:txBody>
                    <a:bodyPr/>
                    <a:lstStyle/>
                    <a:p>
                      <a:r>
                        <a:rPr lang="es-CR" dirty="0" smtClean="0"/>
                        <a:t>Decomisos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Cantidades</a:t>
                      </a:r>
                      <a:endParaRPr lang="es-CR" dirty="0"/>
                    </a:p>
                  </a:txBody>
                  <a:tcPr/>
                </a:tc>
              </a:tr>
              <a:tr h="365607">
                <a:tc>
                  <a:txBody>
                    <a:bodyPr/>
                    <a:lstStyle/>
                    <a:p>
                      <a:r>
                        <a:rPr lang="es-CR" dirty="0" smtClean="0"/>
                        <a:t>Vehículos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1.365</a:t>
                      </a:r>
                      <a:endParaRPr lang="es-CR" dirty="0"/>
                    </a:p>
                  </a:txBody>
                  <a:tcPr/>
                </a:tc>
              </a:tr>
              <a:tr h="365607">
                <a:tc>
                  <a:txBody>
                    <a:bodyPr/>
                    <a:lstStyle/>
                    <a:p>
                      <a:r>
                        <a:rPr lang="es-CR" dirty="0" smtClean="0"/>
                        <a:t>Armas de fuego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975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1707572" y="3154676"/>
          <a:ext cx="520930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383"/>
                <a:gridCol w="1911926"/>
              </a:tblGrid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Prevención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Cantidades</a:t>
                      </a:r>
                      <a:endParaRPr lang="es-CR" dirty="0"/>
                    </a:p>
                  </a:txBody>
                  <a:tcPr/>
                </a:tc>
              </a:tr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Centros educativos PRAD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107</a:t>
                      </a:r>
                      <a:endParaRPr lang="es-CR" dirty="0"/>
                    </a:p>
                  </a:txBody>
                  <a:tcPr/>
                </a:tc>
              </a:tr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Rendiciones de Cuentas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550</a:t>
                      </a:r>
                      <a:endParaRPr lang="es-CR" dirty="0"/>
                    </a:p>
                  </a:txBody>
                  <a:tcPr/>
                </a:tc>
              </a:tr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Actividades</a:t>
                      </a:r>
                      <a:r>
                        <a:rPr lang="es-CR" baseline="0" dirty="0" smtClean="0"/>
                        <a:t> cívico policiales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75</a:t>
                      </a:r>
                      <a:endParaRPr lang="es-CR" dirty="0"/>
                    </a:p>
                  </a:txBody>
                  <a:tcPr/>
                </a:tc>
              </a:tr>
              <a:tr h="314696">
                <a:tc>
                  <a:txBody>
                    <a:bodyPr/>
                    <a:lstStyle/>
                    <a:p>
                      <a:r>
                        <a:rPr lang="es-CR" dirty="0" smtClean="0"/>
                        <a:t>Operaciones</a:t>
                      </a:r>
                      <a:r>
                        <a:rPr lang="es-CR" baseline="0" dirty="0" smtClean="0"/>
                        <a:t> de Bus Seguro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14.580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1306" y="1195493"/>
            <a:ext cx="8206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CR" sz="2400" b="1" dirty="0">
                <a:latin typeface="Arial Narrow" panose="020B0606020202030204" pitchFamily="34" charset="0"/>
              </a:rPr>
              <a:t>La reunión se celebró el 14 de mayo. Se </a:t>
            </a:r>
            <a:r>
              <a:rPr lang="es-CR" sz="2400" b="1" dirty="0" smtClean="0">
                <a:latin typeface="Arial Narrow" panose="020B0606020202030204" pitchFamily="34" charset="0"/>
              </a:rPr>
              <a:t>efectuó en el </a:t>
            </a:r>
            <a:r>
              <a:rPr lang="es-CR" sz="2400" b="1" dirty="0">
                <a:latin typeface="Arial Narrow" panose="020B0606020202030204" pitchFamily="34" charset="0"/>
              </a:rPr>
              <a:t>contexto de la lucha contra el crimen organizado y el narcotráfico. Se emitió una declaración con instrucciones para intensificar el trabajo de los cuerpos policiales en todo el territorio nacional.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" y="3366608"/>
            <a:ext cx="4685233" cy="25152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52" y="3366609"/>
            <a:ext cx="4375448" cy="25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7 Rectángulo"/>
          <p:cNvSpPr>
            <a:spLocks noChangeArrowheads="1"/>
          </p:cNvSpPr>
          <p:nvPr/>
        </p:nvSpPr>
        <p:spPr bwMode="auto">
          <a:xfrm>
            <a:off x="4077730" y="-7379"/>
            <a:ext cx="5066270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DIRECCION GENERAL DE LA FUERZA PUBLICA 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714500" y="374069"/>
          <a:ext cx="59055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/>
                <a:gridCol w="1968500"/>
                <a:gridCol w="1968500"/>
              </a:tblGrid>
              <a:tr h="328915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Tipo de droga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Presentación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Total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rowSpan="6">
                  <a:txBody>
                    <a:bodyPr/>
                    <a:lstStyle/>
                    <a:p>
                      <a:pPr algn="ctr"/>
                      <a:endParaRPr lang="es-CR" dirty="0" smtClean="0"/>
                    </a:p>
                    <a:p>
                      <a:pPr algn="ctr"/>
                      <a:endParaRPr lang="es-CR" dirty="0" smtClean="0"/>
                    </a:p>
                    <a:p>
                      <a:pPr algn="ctr"/>
                      <a:endParaRPr lang="es-CR" dirty="0" smtClean="0"/>
                    </a:p>
                    <a:p>
                      <a:pPr algn="ctr"/>
                      <a:r>
                        <a:rPr lang="es-CR" dirty="0" smtClean="0"/>
                        <a:t>Marihuana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Kilos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1.429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Onzas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26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Gramos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133.617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Cigarrillos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108.983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Plantas 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1048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Semillas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11.875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rowSpan="3">
                  <a:txBody>
                    <a:bodyPr/>
                    <a:lstStyle/>
                    <a:p>
                      <a:pPr algn="ctr"/>
                      <a:endParaRPr lang="es-CR" dirty="0" smtClean="0"/>
                    </a:p>
                    <a:p>
                      <a:pPr algn="ctr"/>
                      <a:r>
                        <a:rPr lang="es-CR" dirty="0" smtClean="0"/>
                        <a:t>Cocaína 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Kilos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640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Gramos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6.119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Dosis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16.248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Crack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Gramos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3.273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>
                  <a:txBody>
                    <a:bodyPr/>
                    <a:lstStyle/>
                    <a:p>
                      <a:pPr algn="ctr"/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Dosis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110.784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 gridSpan="3"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Otras</a:t>
                      </a:r>
                      <a:r>
                        <a:rPr lang="es-CR" baseline="0" dirty="0" smtClean="0"/>
                        <a:t> Drogas</a:t>
                      </a:r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  <a:tr h="328915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Éxtasis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Pastillas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898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Heroína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Gramos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7.919</a:t>
                      </a:r>
                      <a:endParaRPr lang="es-CR" dirty="0"/>
                    </a:p>
                  </a:txBody>
                  <a:tcPr/>
                </a:tc>
              </a:tr>
              <a:tr h="328915"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Otros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Dosis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 smtClean="0"/>
                        <a:t>8.599</a:t>
                      </a:r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3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39552" y="130534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5" name="17 Rectángulo"/>
          <p:cNvSpPr>
            <a:spLocks noChangeArrowheads="1"/>
          </p:cNvSpPr>
          <p:nvPr/>
        </p:nvSpPr>
        <p:spPr bwMode="auto">
          <a:xfrm>
            <a:off x="7265772" y="-7379"/>
            <a:ext cx="1878227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PREVENCION 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912098" y="1482143"/>
          <a:ext cx="7597592" cy="396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930"/>
                <a:gridCol w="4279662"/>
              </a:tblGrid>
              <a:tr h="316076">
                <a:tc>
                  <a:txBody>
                    <a:bodyPr/>
                    <a:lstStyle/>
                    <a:p>
                      <a:pPr algn="ctr"/>
                      <a:r>
                        <a:rPr lang="es-CR" sz="1800" dirty="0" smtClean="0">
                          <a:solidFill>
                            <a:schemeClr val="tx1"/>
                          </a:solidFill>
                        </a:rPr>
                        <a:t>Programa</a:t>
                      </a:r>
                      <a:endParaRPr lang="es-C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1800" dirty="0" smtClean="0">
                          <a:solidFill>
                            <a:schemeClr val="tx1"/>
                          </a:solidFill>
                        </a:rPr>
                        <a:t>Resultados</a:t>
                      </a:r>
                      <a:endParaRPr lang="es-C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5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de Seguridad Comunitaria y Comercial.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atendieron </a:t>
                      </a:r>
                      <a:r>
                        <a:rPr lang="es-C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1.722</a:t>
                      </a:r>
                      <a:r>
                        <a:rPr lang="es-C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Comités de seguridad comunitaria y comercial de enero a mayo de 2017.</a:t>
                      </a:r>
                      <a:endParaRPr lang="es-C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18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Pinta Seguro en Centros Educativos</a:t>
                      </a:r>
                      <a:endParaRPr lang="es-C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es-C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capacitaron </a:t>
                      </a:r>
                      <a:r>
                        <a:rPr lang="es-C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9.216</a:t>
                      </a:r>
                      <a:r>
                        <a:rPr lang="es-C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estudiantes de enero a mayo de 2017 en prevención de la violencia para </a:t>
                      </a:r>
                      <a:r>
                        <a:rPr lang="es-C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evitar</a:t>
                      </a:r>
                      <a:r>
                        <a:rPr lang="es-C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</a:t>
                      </a:r>
                      <a:r>
                        <a:rPr lang="es-C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víctimas de  la delincuencia, robos, maltratos, agresiones, accidentes y secuestros.</a:t>
                      </a:r>
                    </a:p>
                  </a:txBody>
                  <a:tcPr/>
                </a:tc>
              </a:tr>
              <a:tr h="583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DARE en Centros Educativos</a:t>
                      </a:r>
                      <a:endParaRPr lang="es-C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capacitaron </a:t>
                      </a: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4.384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estudiantes de enero a mayo de 2017.</a:t>
                      </a:r>
                      <a:endParaRPr lang="es-C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058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sobre Violencia Intrafamiliar en centros educativos</a:t>
                      </a:r>
                      <a:endParaRPr lang="es-C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capacitaron 16.444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estudiantes de enero a mayo de 2017.</a:t>
                      </a:r>
                      <a:endParaRPr lang="es-CR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29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 GREAT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centros educativos</a:t>
                      </a:r>
                      <a:endParaRPr lang="es-C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capacitaron </a:t>
                      </a:r>
                      <a:r>
                        <a:rPr lang="es-C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2.994</a:t>
                      </a:r>
                      <a:r>
                        <a:rPr lang="es-C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estudiantes de enero a mayo de 2017.</a:t>
                      </a:r>
                      <a:endParaRPr lang="es-C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7 Rectángulo"/>
          <p:cNvSpPr>
            <a:spLocks noChangeArrowheads="1"/>
          </p:cNvSpPr>
          <p:nvPr/>
        </p:nvSpPr>
        <p:spPr bwMode="auto">
          <a:xfrm>
            <a:off x="5453448" y="-7379"/>
            <a:ext cx="3690551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 DE VIGILANCIA AEREA 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07244" y="374827"/>
            <a:ext cx="474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b="1" dirty="0" smtClean="0"/>
              <a:t>Inversión en Equipamiento:   $ 1,323,786,49</a:t>
            </a:r>
          </a:p>
          <a:p>
            <a:pPr algn="r"/>
            <a:r>
              <a:rPr lang="es-CR" b="1" dirty="0"/>
              <a:t>Cantidad de funcionarios capacitados: 43</a:t>
            </a:r>
          </a:p>
          <a:p>
            <a:pPr algn="r"/>
            <a:r>
              <a:rPr lang="es-CR" b="1" dirty="0" smtClean="0"/>
              <a:t> 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/>
          </p:nvPr>
        </p:nvGraphicFramePr>
        <p:xfrm>
          <a:off x="1078038" y="1312245"/>
          <a:ext cx="5119130" cy="1108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743"/>
                <a:gridCol w="1168511"/>
                <a:gridCol w="1074675"/>
                <a:gridCol w="1129201"/>
              </a:tblGrid>
              <a:tr h="17938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Tipo de Vuelo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11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MOTIVO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>
                          <a:effectLst/>
                        </a:rPr>
                        <a:t>HORAS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>
                          <a:effectLst/>
                        </a:rPr>
                        <a:t>CANT. VUELOS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>
                          <a:effectLst/>
                        </a:rPr>
                        <a:t>PORCENTAJE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77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Ambulancia y Humanitario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229,3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126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23,33%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Traslado Oficial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>
                          <a:effectLst/>
                        </a:rPr>
                        <a:t>187,8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81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>
                          <a:effectLst/>
                        </a:rPr>
                        <a:t>15%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Traslado Policial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>
                          <a:effectLst/>
                        </a:rPr>
                        <a:t>775,1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>
                          <a:effectLst/>
                        </a:rPr>
                        <a:t>333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>
                          <a:effectLst/>
                        </a:rPr>
                        <a:t>61,67%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9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>
                          <a:effectLst/>
                        </a:rPr>
                        <a:t>TOTAL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>
                          <a:effectLst/>
                        </a:rPr>
                        <a:t>1192.7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>
                          <a:effectLst/>
                        </a:rPr>
                        <a:t>540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>
                          <a:effectLst/>
                        </a:rPr>
                        <a:t>100%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703962" y="957501"/>
            <a:ext cx="4975654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R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s-CR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Gestiones y Colaboraciones a nivel nacional:</a:t>
            </a:r>
            <a:endParaRPr lang="es-CR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093619" y="2514596"/>
          <a:ext cx="7707481" cy="4001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763"/>
                <a:gridCol w="993763"/>
                <a:gridCol w="993763"/>
                <a:gridCol w="993763"/>
                <a:gridCol w="906684"/>
                <a:gridCol w="677355"/>
                <a:gridCol w="1074195"/>
                <a:gridCol w="1074195"/>
              </a:tblGrid>
              <a:tr h="191190">
                <a:tc gridSpan="8">
                  <a:txBody>
                    <a:bodyPr/>
                    <a:lstStyle/>
                    <a:p>
                      <a:pPr marL="228600" marR="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CONTROL ENERO-ABRIL OPERACION POR AEROPUERTO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80041">
                <a:tc gridSpan="3"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ACCIONES POLICIALES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AIJS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AITBP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AIL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AIDOQ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Totales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gridSpan="3">
                  <a:txBody>
                    <a:bodyPr/>
                    <a:lstStyle/>
                    <a:p>
                      <a:pPr marR="387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Recorridos Perimetrales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1,305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794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334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376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2,809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</a:tr>
              <a:tr h="180041">
                <a:tc gridSpan="3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Controles de Carretera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116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15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132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</a:tr>
              <a:tr h="180041">
                <a:tc gridSpan="3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Operativos Conjuntos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39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45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</a:tr>
              <a:tr h="180041">
                <a:tc gridSpan="3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Detenciones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3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25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72692">
                <a:tc gridSpan="3">
                  <a:txBody>
                    <a:bodyPr/>
                    <a:lstStyle/>
                    <a:p>
                      <a:pPr marR="387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Punzocortantes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2,306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461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2,767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gridSpan="3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Armas de Fuego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3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Consultas ECU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Positivas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7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7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Negativas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1,833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7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71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1,911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gridSpan="3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Vuelos No Regulares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70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906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375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1,004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2,355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346573">
                <a:tc rowSpan="6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Droga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 rowSpan="2" gridSpan="2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Marihuana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 rowSpan="2"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28,35 gramos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-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28,35 gramos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34657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 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409 cigarillos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Cocaína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11dosis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11 dosis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Crack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56 piedras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56 piedras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34657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Éxtasis 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15 pastillas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15 pastillas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  <a:tr h="18004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000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LSD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01 dosis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>
                          <a:effectLst/>
                        </a:rPr>
                        <a:t>-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01 dosis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5" marR="0" marT="8255" marB="762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550462" y="1312245"/>
            <a:ext cx="245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/>
              <a:t>19 trazas ilegales</a:t>
            </a:r>
          </a:p>
          <a:p>
            <a:r>
              <a:rPr lang="es-CR" b="1" dirty="0" smtClean="0"/>
              <a:t>86 pistas clandestinas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186276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4528299" y="17331"/>
            <a:ext cx="4547286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 NACIONAL DE GUARDACOSTAS 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4514089" y="2047010"/>
          <a:ext cx="3892156" cy="1429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2078"/>
                <a:gridCol w="1560078"/>
              </a:tblGrid>
              <a:tr h="40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INVERSION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1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$ 2,500,000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1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Equipamiento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¢4,752,126,575,25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11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Capacitaciones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/>
          </p:nvPr>
        </p:nvGraphicFramePr>
        <p:xfrm>
          <a:off x="1025061" y="1537850"/>
          <a:ext cx="2923484" cy="3664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594"/>
                <a:gridCol w="599890"/>
              </a:tblGrid>
              <a:tr h="2589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chemeClr val="bg1"/>
                          </a:solidFill>
                          <a:effectLst/>
                        </a:rPr>
                        <a:t>PATRULLAJES 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REALIZADOS EN CONJUNTO </a:t>
                      </a:r>
                      <a:endParaRPr lang="es-C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19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SERVICIO NACIONAL DE GUARDACOSTAS</a:t>
                      </a:r>
                      <a:endParaRPr lang="es-C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USA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13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P.C.D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2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Vigilancia Aérea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8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Fuerza Pública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39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OIJ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7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Capitanía de Puerto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2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MINAE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56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INCOPESCA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10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Ministerio de Salud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2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Policía de Tránsito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2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Migración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4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SENASA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2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Cruz Roja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18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Comité de </a:t>
                      </a:r>
                      <a:r>
                        <a:rPr lang="es-ES" sz="1000" spc="-10" dirty="0" smtClean="0">
                          <a:effectLst/>
                        </a:rPr>
                        <a:t>Emergencia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6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Municipalidad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7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9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>
                          <a:effectLst/>
                        </a:rPr>
                        <a:t>Fiscalía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spc="-10" dirty="0">
                          <a:effectLst/>
                        </a:rPr>
                        <a:t>3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17 Rectángulo"/>
          <p:cNvSpPr>
            <a:spLocks noChangeArrowheads="1"/>
          </p:cNvSpPr>
          <p:nvPr/>
        </p:nvSpPr>
        <p:spPr bwMode="auto">
          <a:xfrm>
            <a:off x="3138616" y="-7379"/>
            <a:ext cx="6005384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POLICIA PROFESIONAL DE MIGRACION Y EXTRANJERIA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4090782" y="436596"/>
          <a:ext cx="4460104" cy="798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377"/>
                <a:gridCol w="1787727"/>
              </a:tblGrid>
              <a:tr h="22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INVERSION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¢,10,354,666,609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Equipamiento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¢1,858,063,667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Funcionarios</a:t>
                      </a:r>
                      <a:r>
                        <a:rPr lang="es-C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capacitados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5617604" y="1538346"/>
          <a:ext cx="2778251" cy="331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794"/>
                <a:gridCol w="834457"/>
              </a:tblGrid>
              <a:tr h="2761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Acciones operativas efectuadas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761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Acciones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Operativos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108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Alertas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21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Denuncias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110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Aprehendidos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253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Entradas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1.891.197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Salida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1.883.468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Deportados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195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Citaciones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1289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Rechazados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5070</a:t>
                      </a:r>
                      <a:endParaRPr lang="es-C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76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Investigaciones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7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17 Rectángulo"/>
          <p:cNvSpPr>
            <a:spLocks noChangeArrowheads="1"/>
          </p:cNvSpPr>
          <p:nvPr/>
        </p:nvSpPr>
        <p:spPr bwMode="auto">
          <a:xfrm>
            <a:off x="205954" y="1920271"/>
            <a:ext cx="4036541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DIRECCION POLICIA DE FRONTERAS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46000" y="2520778"/>
          <a:ext cx="4460104" cy="814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377"/>
                <a:gridCol w="1787727"/>
              </a:tblGrid>
              <a:tr h="231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INVERSION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44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 1,471,942,215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44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Equipamiento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¢704,289,210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44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Capacitaciones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75313" y="3711436"/>
          <a:ext cx="4430784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1117"/>
                <a:gridCol w="1069667"/>
              </a:tblGrid>
              <a:tr h="3714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ACCIONES OPERATIVAS </a:t>
                      </a:r>
                      <a:br>
                        <a:rPr lang="es-CR" sz="1200" dirty="0">
                          <a:effectLst/>
                        </a:rPr>
                      </a:br>
                      <a:r>
                        <a:rPr lang="es-CR" sz="1200" dirty="0">
                          <a:effectLst/>
                        </a:rPr>
                        <a:t>PERIODO DE ENERO A MAYO 2017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Acciones operativas por unidad móvil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            3.035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Productos operativos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         78.796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decomisos / hallazgos de droga (gramos)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         69.538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Flagrancias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36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Capturas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9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Aprehensiones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13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Decomisos / hallazgos de armas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21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licor (botella)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4.942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3999" y="5787735"/>
            <a:ext cx="363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1000 controles de carreteras</a:t>
            </a:r>
            <a:endParaRPr lang="es-CR" dirty="0"/>
          </a:p>
        </p:txBody>
      </p:sp>
      <p:sp>
        <p:nvSpPr>
          <p:cNvPr id="8" name="CuadroTexto 7"/>
          <p:cNvSpPr txBox="1"/>
          <p:nvPr/>
        </p:nvSpPr>
        <p:spPr>
          <a:xfrm>
            <a:off x="102044" y="3314698"/>
            <a:ext cx="272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03 equipos biométricos</a:t>
            </a:r>
            <a:endParaRPr lang="es-CR" dirty="0"/>
          </a:p>
        </p:txBody>
      </p:sp>
      <p:sp>
        <p:nvSpPr>
          <p:cNvPr id="9" name="CuadroTexto 8"/>
          <p:cNvSpPr txBox="1"/>
          <p:nvPr/>
        </p:nvSpPr>
        <p:spPr>
          <a:xfrm>
            <a:off x="4343400" y="1205345"/>
            <a:ext cx="293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04 equipos biométricos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896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17 Rectángulo"/>
          <p:cNvSpPr>
            <a:spLocks noChangeArrowheads="1"/>
          </p:cNvSpPr>
          <p:nvPr/>
        </p:nvSpPr>
        <p:spPr bwMode="auto">
          <a:xfrm>
            <a:off x="5214550" y="-7379"/>
            <a:ext cx="3929449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ESCUELA NACIONAL DE POLICIA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5478163" y="518977"/>
          <a:ext cx="3492843" cy="1548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820"/>
                <a:gridCol w="1400023"/>
              </a:tblGrid>
              <a:tr h="439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INVERSION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 892,717,023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Equipamiento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</a:t>
                      </a:r>
                      <a:r>
                        <a:rPr lang="es-C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213,128,700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9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Cantidad</a:t>
                      </a:r>
                      <a:r>
                        <a:rPr lang="es-C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 cursos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17 Rectángulo"/>
          <p:cNvSpPr>
            <a:spLocks noChangeArrowheads="1"/>
          </p:cNvSpPr>
          <p:nvPr/>
        </p:nvSpPr>
        <p:spPr bwMode="auto">
          <a:xfrm>
            <a:off x="271854" y="1706097"/>
            <a:ext cx="3583459" cy="33855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CR" altLang="es-CR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POLICIA CONTROL DE DROGAS</a:t>
            </a:r>
            <a:endParaRPr lang="es-CR" altLang="es-CR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10756" y="2339545"/>
          <a:ext cx="4460104" cy="607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377"/>
                <a:gridCol w="1787727"/>
              </a:tblGrid>
              <a:tr h="226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</a:rPr>
                        <a:t>INVERSION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Equipamiento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¢344,166,960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4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Funcionarios</a:t>
                      </a:r>
                      <a:r>
                        <a:rPr lang="es-C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capacitados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21410" y="3237638"/>
          <a:ext cx="5850890" cy="2549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835"/>
                <a:gridCol w="1710055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>
                          <a:effectLst/>
                        </a:rPr>
                        <a:t>ACCIONES OPERATIVAS </a:t>
                      </a:r>
                      <a:br>
                        <a:rPr lang="es-CR" sz="1200" dirty="0">
                          <a:effectLst/>
                        </a:rPr>
                      </a:br>
                      <a:r>
                        <a:rPr lang="es-CR" sz="1200" dirty="0">
                          <a:effectLst/>
                        </a:rPr>
                        <a:t>PERIODO DE ENERO A MAYO 2017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Acciones operativas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                                   203 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droga (gramos)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                    19.411.597 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droga (dosis)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                               3.590 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droga (plantas)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                       1.071.537 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droga (piedras)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                               6.084 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Total aprehensiones  (producto de operaciones realizadas)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240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11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armas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20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dinero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 ₡           29.880.995,00 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dinero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</a:rPr>
                        <a:t>$4.737.592,00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dirty="0" smtClean="0">
                          <a:effectLst/>
                        </a:rPr>
                        <a:t>Decomisos / hallazgos de vehículos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</a:rPr>
                        <a:t>26</a:t>
                      </a:r>
                      <a:endParaRPr lang="es-C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51" y="1888137"/>
            <a:ext cx="733052" cy="8705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8861"/>
            <a:ext cx="1383957" cy="15034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40" y="945273"/>
            <a:ext cx="3255356" cy="21710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13" y="855001"/>
            <a:ext cx="3434987" cy="22613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8600" y="4042709"/>
            <a:ext cx="8761895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RENDICIÓN DE CUENTAS </a:t>
            </a:r>
            <a:endParaRPr lang="es-C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es-CR" sz="2850" b="1" dirty="0">
                <a:solidFill>
                  <a:srgbClr val="C00000"/>
                </a:solidFill>
                <a:latin typeface="Arial Narrow" panose="020B0606020202030204" pitchFamily="34" charset="0"/>
              </a:rPr>
              <a:t>Reunión con autoridades del Ministerio de Seguridad</a:t>
            </a:r>
          </a:p>
        </p:txBody>
      </p:sp>
    </p:spTree>
    <p:extLst>
      <p:ext uri="{BB962C8B-B14F-4D97-AF65-F5344CB8AC3E}">
        <p14:creationId xmlns:p14="http://schemas.microsoft.com/office/powerpoint/2010/main" val="7590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9" y="1285103"/>
            <a:ext cx="7812047" cy="4712043"/>
          </a:xfrm>
        </p:spPr>
      </p:pic>
    </p:spTree>
    <p:extLst>
      <p:ext uri="{BB962C8B-B14F-4D97-AF65-F5344CB8AC3E}">
        <p14:creationId xmlns:p14="http://schemas.microsoft.com/office/powerpoint/2010/main" val="9824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sultado de imagen para dgm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7852" y="1"/>
            <a:ext cx="1056148" cy="998444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1375718" y="1"/>
            <a:ext cx="6687420" cy="10050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Seguiremos </a:t>
            </a:r>
            <a:r>
              <a:rPr lang="es-CR" b="1">
                <a:latin typeface="+mj-lt"/>
              </a:rPr>
              <a:t>revisando </a:t>
            </a:r>
            <a:r>
              <a:rPr lang="es-CR" b="1" smtClean="0">
                <a:latin typeface="+mj-lt"/>
              </a:rPr>
              <a:t>los  </a:t>
            </a:r>
            <a:r>
              <a:rPr lang="es-CR" b="1" dirty="0">
                <a:latin typeface="+mj-lt"/>
              </a:rPr>
              <a:t>procedimientos para agilizar la expulsión de personas extranjeras vinculadas a actividades delictivas, siempre apegados al debido proceso y a lo establecido en la ley de Migración.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5022" y="1631092"/>
            <a:ext cx="2941920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R" sz="1600" b="1" i="1" dirty="0" smtClean="0"/>
              <a:t>Para todos los efectos correspondientes a la aplicación de los procedimientos descritos: </a:t>
            </a:r>
          </a:p>
          <a:p>
            <a:endParaRPr lang="es-CR" sz="1600" b="1" i="1" dirty="0"/>
          </a:p>
          <a:p>
            <a:r>
              <a:rPr lang="es-CR" sz="1600" b="1" i="1" dirty="0"/>
              <a:t>S</a:t>
            </a:r>
            <a:r>
              <a:rPr lang="es-CR" sz="1600" b="1" i="1" dirty="0" smtClean="0"/>
              <a:t>e presentarán ante el Consejo Nacional de Migración con copia a la Defensoría de los Habitantes, informes trimestrales que respecto a las medidas aplicadas de acuerdo a los artículos 61, 64,183 y 186 de la Ley GME,  </a:t>
            </a:r>
          </a:p>
          <a:p>
            <a:endParaRPr lang="es-CR" sz="1600" b="1" i="1" dirty="0"/>
          </a:p>
          <a:p>
            <a:r>
              <a:rPr lang="es-CR" sz="1600" b="1" i="1" dirty="0"/>
              <a:t>C</a:t>
            </a:r>
            <a:r>
              <a:rPr lang="es-CR" sz="1600" b="1" i="1" dirty="0" smtClean="0"/>
              <a:t>omo garantía al enfoque de respeto de derechos humanos  en todo el accionar de la Policía Profesional de Migración.</a:t>
            </a:r>
            <a:endParaRPr lang="es-CR" sz="1600" b="1" i="1" dirty="0"/>
          </a:p>
        </p:txBody>
      </p:sp>
      <p:sp>
        <p:nvSpPr>
          <p:cNvPr id="8" name="1 CuadroTexto"/>
          <p:cNvSpPr txBox="1"/>
          <p:nvPr/>
        </p:nvSpPr>
        <p:spPr>
          <a:xfrm>
            <a:off x="3511311" y="1276011"/>
            <a:ext cx="550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 smtClean="0"/>
              <a:t>Medidas aplicadas </a:t>
            </a:r>
          </a:p>
          <a:p>
            <a:pPr algn="ctr"/>
            <a:r>
              <a:rPr lang="es-CR" sz="1600" b="1" dirty="0" smtClean="0"/>
              <a:t>en puestos terrestres y aéreos por la PPM</a:t>
            </a:r>
          </a:p>
          <a:p>
            <a:pPr algn="ctr"/>
            <a:r>
              <a:rPr lang="es-CR" sz="1600" b="1" dirty="0" smtClean="0"/>
              <a:t>2016-2017</a:t>
            </a:r>
            <a:endParaRPr lang="es-ES" sz="1600" b="1" dirty="0"/>
          </a:p>
        </p:txBody>
      </p:sp>
      <p:sp>
        <p:nvSpPr>
          <p:cNvPr id="9" name="6 CuadroTexto"/>
          <p:cNvSpPr txBox="1"/>
          <p:nvPr/>
        </p:nvSpPr>
        <p:spPr>
          <a:xfrm>
            <a:off x="3871351" y="2989201"/>
            <a:ext cx="5148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1200" dirty="0" smtClean="0"/>
              <a:t>*La totalidad de los resultados corresponden al control migratorio en general, sea por incumplimiento de requisitos o perfiles criminales con difusión de alertas.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5154" t="60828" r="15744" b="11610"/>
          <a:stretch>
            <a:fillRect/>
          </a:stretch>
        </p:blipFill>
        <p:spPr bwMode="auto">
          <a:xfrm>
            <a:off x="3962553" y="3608175"/>
            <a:ext cx="4752528" cy="113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123259" y="4790714"/>
            <a:ext cx="44311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100" b="1" u="sng" dirty="0" smtClean="0"/>
              <a:t>RESULTADOS</a:t>
            </a:r>
            <a:r>
              <a:rPr lang="es-CR" sz="1100" b="1" dirty="0" smtClean="0"/>
              <a:t>: </a:t>
            </a:r>
            <a:r>
              <a:rPr lang="es-CR" sz="1100" dirty="0"/>
              <a:t>17 de mayo al 30 de </a:t>
            </a:r>
            <a:r>
              <a:rPr lang="es-CR" sz="1100" dirty="0" smtClean="0"/>
              <a:t>junio 2017</a:t>
            </a:r>
            <a:endParaRPr lang="es-CR" sz="1100" dirty="0"/>
          </a:p>
          <a:p>
            <a:r>
              <a:rPr lang="es-CR" sz="1100" b="1" dirty="0" smtClean="0"/>
              <a:t>Compilaron: </a:t>
            </a:r>
            <a:r>
              <a:rPr lang="es-CR" sz="1100" b="1" u="sng" dirty="0" smtClean="0"/>
              <a:t>25.668 casos</a:t>
            </a:r>
          </a:p>
          <a:p>
            <a:r>
              <a:rPr lang="es-CR" sz="1100" b="1" dirty="0" smtClean="0"/>
              <a:t>Resultado para estudio: </a:t>
            </a:r>
            <a:r>
              <a:rPr lang="es-CR" sz="1100" b="1" u="sng" dirty="0" smtClean="0"/>
              <a:t>88 casos</a:t>
            </a:r>
            <a:r>
              <a:rPr lang="es-CR" sz="1100" dirty="0" smtClean="0"/>
              <a:t> (29 + 59)</a:t>
            </a:r>
            <a:endParaRPr lang="es-CR" sz="11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100" b="1" dirty="0" smtClean="0"/>
              <a:t>45 casos en Análisis </a:t>
            </a:r>
            <a:r>
              <a:rPr lang="es-CR" sz="1100" b="1" dirty="0"/>
              <a:t>L</a:t>
            </a:r>
            <a:r>
              <a:rPr lang="es-CR" sz="1100" b="1" dirty="0" smtClean="0"/>
              <a:t>egal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100" b="1" dirty="0" smtClean="0"/>
              <a:t>33 casos Aplicación de la Medida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100" b="1" dirty="0" smtClean="0"/>
              <a:t>5 casos en Operativo Policial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100" b="1" dirty="0" smtClean="0"/>
              <a:t>3 casos Fuera de la Operación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100" b="1" dirty="0" smtClean="0"/>
              <a:t>2 casos Análisis Diferenciado</a:t>
            </a:r>
          </a:p>
          <a:p>
            <a:pPr algn="ctr"/>
            <a:endParaRPr lang="es-CR" sz="1100" b="1" dirty="0" smtClean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4155347" y="2221025"/>
          <a:ext cx="421274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7680"/>
                <a:gridCol w="1377869"/>
                <a:gridCol w="1117191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Medidas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2016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2017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Rechazos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10.732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r>
                        <a:rPr lang="es-CR" sz="1600" u="none" strike="noStrike" dirty="0" smtClean="0">
                          <a:effectLst/>
                        </a:rPr>
                        <a:t>8.775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Deportaciones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393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r>
                        <a:rPr lang="es-CR" sz="1600" u="none" strike="noStrike" dirty="0" smtClean="0">
                          <a:effectLst/>
                        </a:rPr>
                        <a:t>306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60388" y="-1"/>
            <a:ext cx="7883611" cy="9885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Intensificaremos el mayor control y rigor para la tenencia de armas, para incrementar las sanciones por tenencia ilegal y la prohibición de importación de municiones para armas ilegales.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177012" y="1747572"/>
            <a:ext cx="78938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Marcación  secundaria de 500 armas de Empresas de Seguridad Privada.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Proceso de Implementación de control de armas de fuego en Empresas </a:t>
            </a:r>
            <a:r>
              <a:rPr lang="es-CR" dirty="0" smtClean="0">
                <a:solidFill>
                  <a:schemeClr val="tx2"/>
                </a:solidFill>
              </a:rPr>
              <a:t>de Seguridad Privada(Acuerdo 2016-132-MSP).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2"/>
                </a:solidFill>
              </a:rPr>
              <a:t>Se emitirá un acuerdo </a:t>
            </a:r>
            <a:r>
              <a:rPr lang="es-CR" dirty="0">
                <a:solidFill>
                  <a:schemeClr val="tx2"/>
                </a:solidFill>
              </a:rPr>
              <a:t>M</a:t>
            </a:r>
            <a:r>
              <a:rPr lang="es-CR" dirty="0" smtClean="0">
                <a:solidFill>
                  <a:schemeClr val="tx2"/>
                </a:solidFill>
              </a:rPr>
              <a:t>inisterial para prohibir la venta de municiones a menores de edad.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2"/>
                </a:solidFill>
              </a:rPr>
              <a:t>Exigir a las personas que compren municiones que demuestren la inscripción de armas que se encuentren a su nombre.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tx2"/>
                </a:solidFill>
              </a:rPr>
              <a:t>Se exigirá la presentación de armas inscritas a nombre de una persona cuando se deba renovar el permiso de portación de la misma.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94486" y="16993"/>
            <a:ext cx="7949514" cy="9468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Reactivaremos e incrementaremos los operativos policiales en  rutas. De igual manera reforzaremos las operaciones de ataque al narcotráfico internacional como al micro tráfico interno.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388616" y="1117012"/>
          <a:ext cx="7013979" cy="5314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7144"/>
                <a:gridCol w="2106835"/>
              </a:tblGrid>
              <a:tr h="301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AVANCE</a:t>
                      </a:r>
                      <a:endParaRPr lang="es-C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RESULTADOS</a:t>
                      </a:r>
                      <a:endParaRPr lang="es-C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</a:tr>
              <a:tr h="4224232"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effectLst/>
                        </a:rPr>
                        <a:t>Fortalecimiento en Patrullaje conjunto con los EEUU, coordinados con las fragatas del USCG, </a:t>
                      </a:r>
                      <a:r>
                        <a:rPr lang="es-MX" sz="1100" dirty="0" smtClean="0">
                          <a:effectLst/>
                        </a:rPr>
                        <a:t>al </a:t>
                      </a:r>
                      <a:r>
                        <a:rPr lang="es-MX" sz="1100" dirty="0">
                          <a:effectLst/>
                        </a:rPr>
                        <a:t>menos una fragata opera en  aguas diariamente. Así como de los aviones P3 </a:t>
                      </a:r>
                      <a:r>
                        <a:rPr lang="es-MX" sz="1100" dirty="0" smtClean="0">
                          <a:effectLst/>
                        </a:rPr>
                        <a:t>que</a:t>
                      </a:r>
                      <a:r>
                        <a:rPr lang="es-MX" sz="1100" baseline="0" dirty="0" smtClean="0">
                          <a:effectLst/>
                        </a:rPr>
                        <a:t> </a:t>
                      </a:r>
                      <a:r>
                        <a:rPr lang="es-MX" sz="1100" dirty="0" smtClean="0">
                          <a:effectLst/>
                        </a:rPr>
                        <a:t>diariamente salen </a:t>
                      </a:r>
                      <a:r>
                        <a:rPr lang="es-MX" sz="1100" dirty="0">
                          <a:effectLst/>
                        </a:rPr>
                        <a:t>de </a:t>
                      </a:r>
                      <a:r>
                        <a:rPr lang="es-MX" sz="1100" dirty="0" smtClean="0">
                          <a:effectLst/>
                        </a:rPr>
                        <a:t>Liberia, rastreando </a:t>
                      </a:r>
                      <a:r>
                        <a:rPr lang="es-MX" sz="1100" dirty="0">
                          <a:effectLst/>
                        </a:rPr>
                        <a:t>el Pacífico y el Caribe, con  sobre vuelos para contrarrestar las rutas marítimas.    </a:t>
                      </a:r>
                      <a:endParaRPr lang="es-CR" sz="1100" dirty="0">
                        <a:effectLst/>
                      </a:endParaRPr>
                    </a:p>
                    <a:p>
                      <a:pPr marL="4572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CR" sz="1100" dirty="0">
                        <a:effectLst/>
                      </a:endParaRPr>
                    </a:p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effectLst/>
                        </a:rPr>
                        <a:t>Coordinaciones con las agencias nacionales y externas  como OIJ, PCD, DEA, DIS, Inteligencia de Colombia y de SENAN de Panamá, para patrullajes en el Caribe.</a:t>
                      </a:r>
                      <a:endParaRPr lang="es-CR" sz="1100" dirty="0">
                        <a:effectLst/>
                      </a:endParaRPr>
                    </a:p>
                    <a:p>
                      <a:pPr marL="4572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CR" sz="1100" dirty="0">
                        <a:effectLst/>
                      </a:endParaRPr>
                    </a:p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effectLst/>
                        </a:rPr>
                        <a:t> Se han realizado operaciones de bloqueo en línea fronteriza marítima CR-Panamá en el que se encuentran nuestros interceptores y mantienen áreas de patrullaje coordinados.</a:t>
                      </a:r>
                      <a:endParaRPr lang="es-CR" sz="1100" dirty="0">
                        <a:effectLst/>
                      </a:endParaRPr>
                    </a:p>
                    <a:p>
                      <a:pPr marL="4572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CR" sz="1100" dirty="0">
                        <a:effectLst/>
                      </a:endParaRPr>
                    </a:p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effectLst/>
                        </a:rPr>
                        <a:t>9 </a:t>
                      </a:r>
                      <a:r>
                        <a:rPr lang="es-MX" sz="1100" dirty="0" smtClean="0">
                          <a:effectLst/>
                        </a:rPr>
                        <a:t>funcionarios </a:t>
                      </a:r>
                      <a:r>
                        <a:rPr lang="es-MX" sz="1100" dirty="0">
                          <a:effectLst/>
                        </a:rPr>
                        <a:t>de Guardacostas, fueron entrenados y certificados como observadores expertos para los aviones P3,  para los casos de alertas de inteligencia y persecuciones en caliente. </a:t>
                      </a:r>
                      <a:endParaRPr lang="es-CR" sz="11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</a:endParaRPr>
                    </a:p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effectLst/>
                        </a:rPr>
                        <a:t>En servicio dos equipos tecnológicos de punta ION-SCAN, son identificadores para registro de embarcaciones, que porten drogas o   que indiquen que la embarcación ha transportado droga.</a:t>
                      </a:r>
                      <a:endParaRPr lang="es-CR" sz="1100" dirty="0">
                        <a:effectLst/>
                      </a:endParaRPr>
                    </a:p>
                    <a:p>
                      <a:pPr marL="45720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CR" sz="1100" dirty="0">
                        <a:effectLst/>
                      </a:endParaRPr>
                    </a:p>
                    <a:p>
                      <a:pPr marL="171450" lvl="0" indent="-1714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>
                          <a:effectLst/>
                        </a:rPr>
                        <a:t>Pendiente Acuerdo </a:t>
                      </a:r>
                      <a:r>
                        <a:rPr lang="es-MX" sz="1100" dirty="0" smtClean="0">
                          <a:effectLst/>
                        </a:rPr>
                        <a:t>Binacional </a:t>
                      </a:r>
                      <a:r>
                        <a:rPr lang="es-MX" sz="1100" dirty="0">
                          <a:effectLst/>
                        </a:rPr>
                        <a:t>transfronterizo Panamá-Costa Rica, para contar con personal de Guardacostas en la Base Aeronaval de Limones en </a:t>
                      </a:r>
                      <a:r>
                        <a:rPr lang="es-MX" sz="1100" dirty="0" err="1">
                          <a:effectLst/>
                        </a:rPr>
                        <a:t>Burica</a:t>
                      </a:r>
                      <a:r>
                        <a:rPr lang="es-MX" sz="1100" dirty="0">
                          <a:effectLst/>
                        </a:rPr>
                        <a:t> en suelo panameño, y </a:t>
                      </a:r>
                      <a:r>
                        <a:rPr lang="es-MX" sz="1100" dirty="0" smtClean="0">
                          <a:effectLst/>
                        </a:rPr>
                        <a:t>los </a:t>
                      </a:r>
                      <a:r>
                        <a:rPr lang="es-MX" sz="1100" dirty="0">
                          <a:effectLst/>
                        </a:rPr>
                        <a:t>miembros de Aeronaval Panamá, en la Estación de Golfito y Sixaola en suelo costarricense para facilitar la coordinación y operatividad transfronterizo.   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488 kg de cocaína decomisados en trabajo conjunto con PCD y DIS.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Se han decomisado 13 embarcaciones, 15 motores y detenido 8 extranjeros por narcotráfico internacional (4 colombianos, 3 </a:t>
                      </a:r>
                      <a:r>
                        <a:rPr lang="es-MX" sz="1100" dirty="0" smtClean="0">
                          <a:effectLst/>
                        </a:rPr>
                        <a:t>nicaragüenses, </a:t>
                      </a:r>
                      <a:r>
                        <a:rPr lang="es-MX" sz="1100" dirty="0">
                          <a:effectLst/>
                        </a:rPr>
                        <a:t>1 ecuatoriano.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Se </a:t>
                      </a:r>
                      <a:r>
                        <a:rPr lang="es-MX" sz="1100" dirty="0">
                          <a:effectLst/>
                        </a:rPr>
                        <a:t>han atendido alertas de agencias nacionales y de Colombia.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Se han realizado 522 patrullajes y 41 operativos. 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C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En el tema de pesca ilegal se han decomisado 18,965 metros de artes de pesca ilegal.</a:t>
                      </a:r>
                      <a:endParaRPr lang="es-C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68" marR="53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8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94486" y="16993"/>
            <a:ext cx="7949514" cy="9468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Reactivaremos e incrementaremos los operativos policiales en  rutas. De igual manera reforzaremos las operaciones de ataque al narcotráfico internacional como al micro tráfico interno.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22436"/>
              </p:ext>
            </p:extLst>
          </p:nvPr>
        </p:nvGraphicFramePr>
        <p:xfrm>
          <a:off x="4239406" y="1088808"/>
          <a:ext cx="4800600" cy="2484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725"/>
                <a:gridCol w="1666875"/>
              </a:tblGrid>
              <a:tr h="2381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RESULTADOS DEL TRABAJO DE FUERZAS ESPECIALES OPERATIVAS </a:t>
                      </a:r>
                      <a:endParaRPr lang="es-CR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649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CONSULTAS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TOTAL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PERSONAS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39.258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VEHICULOS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3.628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MOTOS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2.502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ARMAS REVISADAS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33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effectLst/>
                        </a:rPr>
                        <a:t>CAPTURAS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 dirty="0">
                          <a:effectLst/>
                        </a:rPr>
                        <a:t> 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CAPTURAS A CARCEL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121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CAPTURA  PENSION ALIMENTICIA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10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PRESENTACIONES 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12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FLAGRANCIAS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41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CONTRAVENCIONES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74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65099"/>
              </p:ext>
            </p:extLst>
          </p:nvPr>
        </p:nvGraphicFramePr>
        <p:xfrm>
          <a:off x="507659" y="1375730"/>
          <a:ext cx="3191132" cy="3468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3833"/>
                <a:gridCol w="1107299"/>
              </a:tblGrid>
              <a:tr h="192688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DROGA Decomisada</a:t>
                      </a:r>
                      <a:endParaRPr lang="es-C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688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effectLst/>
                        </a:rPr>
                        <a:t>MARIHUANA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CIGARRILLOS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19.784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GRAMOS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45.938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KILOS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325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PLANTA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205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effectLst/>
                        </a:rPr>
                        <a:t>CRACK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DOSIS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25.514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GRAMOS DE PASTA DE CRACK 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2.439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effectLst/>
                        </a:rPr>
                        <a:t>COCAINA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DOSIS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5.932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GRAMOS </a:t>
                      </a:r>
                      <a:r>
                        <a:rPr lang="es-CR" sz="1200" u="none" strike="noStrike" dirty="0" smtClean="0">
                          <a:effectLst/>
                        </a:rPr>
                        <a:t>DE</a:t>
                      </a:r>
                      <a:r>
                        <a:rPr lang="es-CR" sz="1200" u="none" strike="noStrike" baseline="0" dirty="0" smtClean="0">
                          <a:effectLst/>
                        </a:rPr>
                        <a:t> PASTA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 smtClean="0">
                          <a:effectLst/>
                        </a:rPr>
                        <a:t>2.303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effectLst/>
                        </a:rPr>
                        <a:t>OTRAS DROGAS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EXTASIS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419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LSD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61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KETAMINAS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61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KETANOL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77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2688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 dirty="0">
                          <a:effectLst/>
                        </a:rPr>
                        <a:t>CRISTAL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219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81170"/>
              </p:ext>
            </p:extLst>
          </p:nvPr>
        </p:nvGraphicFramePr>
        <p:xfrm>
          <a:off x="4049929" y="3878737"/>
          <a:ext cx="4800600" cy="2005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4827"/>
                <a:gridCol w="1665773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DINERO DECOMISADO</a:t>
                      </a:r>
                      <a:endParaRPr lang="es-C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COLONES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₡3.411.945.500,00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DOLARES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₡123.600,00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VEHICULOS TIPO MOTOS</a:t>
                      </a:r>
                      <a:endParaRPr lang="es-C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MOTO CON CAPTURA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3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MOTOS DECOMISADOS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 dirty="0">
                          <a:effectLst/>
                        </a:rPr>
                        <a:t>4</a:t>
                      </a:r>
                      <a:endParaRPr lang="es-C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VEHICULOS TIPO CARRO</a:t>
                      </a:r>
                      <a:endParaRPr lang="es-C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>
                          <a:effectLst/>
                        </a:rPr>
                        <a:t> </a:t>
                      </a:r>
                      <a:endParaRPr lang="es-CR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VEHICULO CON CAPTURA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4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890">
                <a:tc>
                  <a:txBody>
                    <a:bodyPr/>
                    <a:lstStyle/>
                    <a:p>
                      <a:pPr algn="l" fontAlgn="b"/>
                      <a:r>
                        <a:rPr lang="es-CR" sz="1200" u="none" strike="noStrike">
                          <a:effectLst/>
                        </a:rPr>
                        <a:t>VEHICULOS DECOMISADOS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u="none" strike="noStrike">
                          <a:effectLst/>
                        </a:rPr>
                        <a:t>19</a:t>
                      </a:r>
                      <a:endParaRPr lang="es-C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ARMAS DE FUEGO </a:t>
                      </a:r>
                      <a:endParaRPr lang="es-CR" sz="12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200" u="none" strike="noStrike" dirty="0">
                          <a:effectLst/>
                        </a:rPr>
                        <a:t>211</a:t>
                      </a:r>
                      <a:endParaRPr lang="es-C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40476" y="24709"/>
            <a:ext cx="7603524" cy="8567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Ampliaremos de acciones de cooperación policial marítima con marinas de Francia y Holanda, para potenciar el control en el Mar Caribe.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3447" y="1494822"/>
            <a:ext cx="78938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tx2"/>
                </a:solidFill>
              </a:rPr>
              <a:t>Se han realizado las coordinaciones </a:t>
            </a:r>
            <a:r>
              <a:rPr lang="es-CR" dirty="0" smtClean="0">
                <a:solidFill>
                  <a:schemeClr val="tx2"/>
                </a:solidFill>
              </a:rPr>
              <a:t>con los </a:t>
            </a:r>
            <a:r>
              <a:rPr lang="es-CR" dirty="0">
                <a:solidFill>
                  <a:schemeClr val="tx2"/>
                </a:solidFill>
              </a:rPr>
              <a:t>países de apoyo, </a:t>
            </a:r>
            <a:r>
              <a:rPr lang="es-CR" dirty="0" smtClean="0">
                <a:solidFill>
                  <a:schemeClr val="tx2"/>
                </a:solidFill>
              </a:rPr>
              <a:t>para iniciar en </a:t>
            </a:r>
            <a:r>
              <a:rPr lang="es-CR" dirty="0">
                <a:solidFill>
                  <a:schemeClr val="tx2"/>
                </a:solidFill>
              </a:rPr>
              <a:t>noviembre del 2017</a:t>
            </a:r>
            <a:r>
              <a:rPr lang="es-CR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s-CR" dirty="0" smtClean="0">
              <a:solidFill>
                <a:schemeClr val="tx2"/>
              </a:solidFill>
            </a:endParaRPr>
          </a:p>
          <a:p>
            <a:endParaRPr lang="es-C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27438" y="8232"/>
            <a:ext cx="7916562" cy="13592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latin typeface="+mj-lt"/>
              </a:rPr>
              <a:t>Ampliaremos a todas las cabeceras de provincia proyectos preventivos piloto que ejecuta el  Ministerio de Seguridad Pública como son “Emprendiendo por una vida sin violencia”, “Juntos por todos” y la articulación que se realiza con las Municipalidades, para jóvenes en drogas y riesgo social.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-1150" y="5013176"/>
            <a:ext cx="91451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dirty="0">
                <a:solidFill>
                  <a:schemeClr val="tx2"/>
                </a:solidFill>
              </a:rPr>
              <a:t>La población total de esos cantones beneficiada con este proyecto es de </a:t>
            </a:r>
            <a:r>
              <a:rPr lang="es-MX" sz="2000" b="1" dirty="0">
                <a:solidFill>
                  <a:schemeClr val="tx2"/>
                </a:solidFill>
              </a:rPr>
              <a:t>1,599.926 personas</a:t>
            </a:r>
            <a:r>
              <a:rPr lang="es-MX" sz="2000" dirty="0">
                <a:solidFill>
                  <a:schemeClr val="tx2"/>
                </a:solidFill>
              </a:rPr>
              <a:t>.</a:t>
            </a:r>
            <a:endParaRPr lang="es-CR" dirty="0">
              <a:solidFill>
                <a:schemeClr val="tx2"/>
              </a:solidFill>
            </a:endParaRPr>
          </a:p>
          <a:p>
            <a:pPr lvl="1" algn="just"/>
            <a:r>
              <a:rPr lang="es-MX" dirty="0">
                <a:solidFill>
                  <a:schemeClr val="tx2"/>
                </a:solidFill>
              </a:rPr>
              <a:t>El avance en el diagnóstico de los cantones es de un </a:t>
            </a:r>
            <a:r>
              <a:rPr lang="es-MX" b="1" dirty="0">
                <a:solidFill>
                  <a:schemeClr val="tx2"/>
                </a:solidFill>
              </a:rPr>
              <a:t>90% </a:t>
            </a:r>
            <a:r>
              <a:rPr lang="es-MX" dirty="0">
                <a:solidFill>
                  <a:schemeClr val="tx2"/>
                </a:solidFill>
              </a:rPr>
              <a:t>y se espera finalice a mediados de julio</a:t>
            </a:r>
            <a:r>
              <a:rPr lang="es-MX" sz="1600" dirty="0">
                <a:solidFill>
                  <a:schemeClr val="tx2"/>
                </a:solidFill>
              </a:rPr>
              <a:t>.</a:t>
            </a:r>
            <a:endParaRPr lang="es-CR" sz="1600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6798" y="153118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dirty="0">
                <a:solidFill>
                  <a:schemeClr val="tx2"/>
                </a:solidFill>
              </a:rPr>
              <a:t>Programa Piloto de </a:t>
            </a:r>
            <a:r>
              <a:rPr lang="es-MX" dirty="0" smtClean="0">
                <a:solidFill>
                  <a:schemeClr val="tx2"/>
                </a:solidFill>
              </a:rPr>
              <a:t>Prevención </a:t>
            </a:r>
            <a:r>
              <a:rPr lang="es-MX" dirty="0">
                <a:solidFill>
                  <a:schemeClr val="tx2"/>
                </a:solidFill>
              </a:rPr>
              <a:t>de la </a:t>
            </a:r>
            <a:r>
              <a:rPr lang="es-MX" dirty="0" smtClean="0">
                <a:solidFill>
                  <a:schemeClr val="tx2"/>
                </a:solidFill>
              </a:rPr>
              <a:t>Violencia: Planes </a:t>
            </a:r>
            <a:r>
              <a:rPr lang="es-MX" dirty="0">
                <a:solidFill>
                  <a:schemeClr val="tx2"/>
                </a:solidFill>
              </a:rPr>
              <a:t>Integrales de Prevención de la Violencia y Seguridad Ciudadana en base a la metodología de Análisis Integral de Prevención de la Violencia y Convivencia Ciudadana (AISEC</a:t>
            </a:r>
            <a:r>
              <a:rPr lang="es-MX" dirty="0" smtClean="0">
                <a:solidFill>
                  <a:schemeClr val="tx2"/>
                </a:solidFill>
              </a:rPr>
              <a:t>).</a:t>
            </a:r>
          </a:p>
          <a:p>
            <a:pPr lvl="1" algn="just"/>
            <a:endParaRPr lang="es-CR" dirty="0">
              <a:solidFill>
                <a:schemeClr val="tx2"/>
              </a:solidFill>
            </a:endParaRPr>
          </a:p>
          <a:p>
            <a:pPr lvl="1" algn="just"/>
            <a:r>
              <a:rPr lang="es-MX" dirty="0" smtClean="0">
                <a:solidFill>
                  <a:schemeClr val="tx2"/>
                </a:solidFill>
              </a:rPr>
              <a:t> 1- Alajuela 	                                    </a:t>
            </a:r>
          </a:p>
          <a:p>
            <a:pPr lvl="1" algn="just"/>
            <a:r>
              <a:rPr lang="es-MX" dirty="0" smtClean="0">
                <a:solidFill>
                  <a:schemeClr val="tx2"/>
                </a:solidFill>
              </a:rPr>
              <a:t>2- Belén			9-Moravia</a:t>
            </a:r>
          </a:p>
          <a:p>
            <a:pPr lvl="1"/>
            <a:r>
              <a:rPr lang="es-MX" dirty="0" smtClean="0">
                <a:solidFill>
                  <a:schemeClr val="tx2"/>
                </a:solidFill>
              </a:rPr>
              <a:t>3- </a:t>
            </a:r>
            <a:r>
              <a:rPr lang="es-MX" dirty="0">
                <a:solidFill>
                  <a:schemeClr val="tx2"/>
                </a:solidFill>
              </a:rPr>
              <a:t>Santa </a:t>
            </a:r>
            <a:r>
              <a:rPr lang="es-MX" dirty="0" smtClean="0">
                <a:solidFill>
                  <a:schemeClr val="tx2"/>
                </a:solidFill>
              </a:rPr>
              <a:t>Ana			10-Goiciechea		</a:t>
            </a:r>
          </a:p>
          <a:p>
            <a:pPr lvl="1"/>
            <a:r>
              <a:rPr lang="es-MX" dirty="0" smtClean="0">
                <a:solidFill>
                  <a:schemeClr val="tx2"/>
                </a:solidFill>
              </a:rPr>
              <a:t>4- Mora			11-Montes de Oca</a:t>
            </a:r>
          </a:p>
          <a:p>
            <a:pPr lvl="1"/>
            <a:r>
              <a:rPr lang="es-MX" dirty="0" smtClean="0">
                <a:solidFill>
                  <a:schemeClr val="tx2"/>
                </a:solidFill>
              </a:rPr>
              <a:t>5- Escazú			12-Curridabat</a:t>
            </a:r>
          </a:p>
          <a:p>
            <a:pPr lvl="1"/>
            <a:r>
              <a:rPr lang="es-MX" dirty="0" smtClean="0">
                <a:solidFill>
                  <a:schemeClr val="tx2"/>
                </a:solidFill>
              </a:rPr>
              <a:t>6- Alajuelita			13-La Unión</a:t>
            </a:r>
          </a:p>
          <a:p>
            <a:pPr lvl="1"/>
            <a:r>
              <a:rPr lang="es-MX" dirty="0" smtClean="0">
                <a:solidFill>
                  <a:schemeClr val="tx2"/>
                </a:solidFill>
              </a:rPr>
              <a:t>7- </a:t>
            </a:r>
            <a:r>
              <a:rPr lang="es-MX" dirty="0">
                <a:solidFill>
                  <a:schemeClr val="tx2"/>
                </a:solidFill>
              </a:rPr>
              <a:t>San </a:t>
            </a:r>
            <a:r>
              <a:rPr lang="es-MX" dirty="0" smtClean="0">
                <a:solidFill>
                  <a:schemeClr val="tx2"/>
                </a:solidFill>
              </a:rPr>
              <a:t>José			14- Desamparados		</a:t>
            </a:r>
          </a:p>
          <a:p>
            <a:pPr lvl="1"/>
            <a:r>
              <a:rPr lang="es-MX" dirty="0" smtClean="0">
                <a:solidFill>
                  <a:schemeClr val="tx2"/>
                </a:solidFill>
              </a:rPr>
              <a:t>8-Tibas 			15- Quepos</a:t>
            </a:r>
          </a:p>
        </p:txBody>
      </p:sp>
    </p:spTree>
    <p:extLst>
      <p:ext uri="{BB962C8B-B14F-4D97-AF65-F5344CB8AC3E}">
        <p14:creationId xmlns:p14="http://schemas.microsoft.com/office/powerpoint/2010/main" val="18064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2463</Words>
  <Application>Microsoft Office PowerPoint</Application>
  <PresentationFormat>Presentación en pantalla (4:3)</PresentationFormat>
  <Paragraphs>687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Freestyle Script</vt:lpstr>
      <vt:lpstr>Tahoma</vt:lpstr>
      <vt:lpstr>Times New Roman</vt:lpstr>
      <vt:lpstr>Plantilla Presentacion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EQUIPOS DE DIRECCION  (E.D.O.) OPERATIVA  DIRECCIONES REGIONALES Y DELEGACIONES CANTONALES DE LA FUERZA PUBLICA</dc:title>
  <dc:creator>Ronald Ernesto Perez Picado</dc:creator>
  <cp:lastModifiedBy>Usuario de Windows</cp:lastModifiedBy>
  <cp:revision>145</cp:revision>
  <cp:lastPrinted>2017-07-11T16:10:25Z</cp:lastPrinted>
  <dcterms:created xsi:type="dcterms:W3CDTF">2017-02-02T22:59:24Z</dcterms:created>
  <dcterms:modified xsi:type="dcterms:W3CDTF">2017-07-11T17:34:53Z</dcterms:modified>
</cp:coreProperties>
</file>