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3" r:id="rId2"/>
    <p:sldId id="262" r:id="rId3"/>
    <p:sldId id="407" r:id="rId4"/>
    <p:sldId id="406" r:id="rId5"/>
    <p:sldId id="404" r:id="rId6"/>
    <p:sldId id="408" r:id="rId7"/>
    <p:sldId id="272" r:id="rId8"/>
    <p:sldId id="409" r:id="rId9"/>
    <p:sldId id="405" r:id="rId10"/>
    <p:sldId id="383" r:id="rId11"/>
    <p:sldId id="333" r:id="rId12"/>
    <p:sldId id="410" r:id="rId13"/>
    <p:sldId id="411" r:id="rId14"/>
    <p:sldId id="260" r:id="rId15"/>
    <p:sldId id="415" r:id="rId16"/>
    <p:sldId id="414" r:id="rId17"/>
    <p:sldId id="413" r:id="rId18"/>
    <p:sldId id="387" r:id="rId19"/>
    <p:sldId id="412" r:id="rId20"/>
  </p:sldIdLst>
  <p:sldSz cx="9144000" cy="6858000" type="screen4x3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ela Cordoba Zamora" initials="MC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0" autoAdjust="0"/>
    <p:restoredTop sz="86501" autoAdjust="0"/>
  </p:normalViewPr>
  <p:slideViewPr>
    <p:cSldViewPr>
      <p:cViewPr>
        <p:scale>
          <a:sx n="60" d="100"/>
          <a:sy n="60" d="100"/>
        </p:scale>
        <p:origin x="-1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adisticas%20fiscales%2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 dirty="0"/>
              <a:t>Ingresos</a:t>
            </a:r>
            <a:r>
              <a:rPr lang="es-CR" baseline="0" dirty="0"/>
              <a:t> tributarios</a:t>
            </a:r>
          </a:p>
          <a:p>
            <a:pPr>
              <a:defRPr/>
            </a:pPr>
            <a:r>
              <a:rPr lang="es-CR" sz="1400" b="0" baseline="0" dirty="0"/>
              <a:t>Tasa de variación </a:t>
            </a:r>
            <a:r>
              <a:rPr lang="es-CR" sz="1400" b="0" baseline="0" dirty="0" smtClean="0"/>
              <a:t>del acumulado al mes de marzo </a:t>
            </a:r>
            <a:endParaRPr lang="es-CR" sz="1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cuadros!$AM$6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cuadros!$B$9:$B$13</c:f>
              <c:strCache>
                <c:ptCount val="5"/>
                <c:pt idx="0">
                  <c:v>Ingresos tributarios</c:v>
                </c:pt>
                <c:pt idx="1">
                  <c:v>Ventas</c:v>
                </c:pt>
                <c:pt idx="2">
                  <c:v>Renta</c:v>
                </c:pt>
                <c:pt idx="3">
                  <c:v>Consumo</c:v>
                </c:pt>
                <c:pt idx="4">
                  <c:v>Combustible</c:v>
                </c:pt>
              </c:strCache>
            </c:strRef>
          </c:cat>
          <c:val>
            <c:numRef>
              <c:f>cuadros!$AM$9:$AM$13</c:f>
              <c:numCache>
                <c:formatCode>0.0%</c:formatCode>
                <c:ptCount val="5"/>
                <c:pt idx="0">
                  <c:v>6.9905336657489103E-2</c:v>
                </c:pt>
                <c:pt idx="1">
                  <c:v>6.2295670845544202E-2</c:v>
                </c:pt>
                <c:pt idx="2">
                  <c:v>0.161008418091657</c:v>
                </c:pt>
                <c:pt idx="3">
                  <c:v>0.20753007587503799</c:v>
                </c:pt>
                <c:pt idx="4">
                  <c:v>-3.3487256118604203E-2</c:v>
                </c:pt>
              </c:numCache>
            </c:numRef>
          </c:val>
        </c:ser>
        <c:ser>
          <c:idx val="1"/>
          <c:order val="1"/>
          <c:tx>
            <c:strRef>
              <c:f>cuadros!$AN$6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6430162730456701E-3"/>
                  <c:y val="-2.35378743282956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7728794620424E-3"/>
                  <c:y val="-1.7071222562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cuadros!$B$9:$B$13</c:f>
              <c:strCache>
                <c:ptCount val="5"/>
                <c:pt idx="0">
                  <c:v>Ingresos tributarios</c:v>
                </c:pt>
                <c:pt idx="1">
                  <c:v>Ventas</c:v>
                </c:pt>
                <c:pt idx="2">
                  <c:v>Renta</c:v>
                </c:pt>
                <c:pt idx="3">
                  <c:v>Consumo</c:v>
                </c:pt>
                <c:pt idx="4">
                  <c:v>Combustible</c:v>
                </c:pt>
              </c:strCache>
            </c:strRef>
          </c:cat>
          <c:val>
            <c:numRef>
              <c:f>cuadros!$AN$9:$AN$13</c:f>
              <c:numCache>
                <c:formatCode>0.0%</c:formatCode>
                <c:ptCount val="5"/>
                <c:pt idx="0">
                  <c:v>8.46664833075437E-2</c:v>
                </c:pt>
                <c:pt idx="1">
                  <c:v>5.7150462114480702E-2</c:v>
                </c:pt>
                <c:pt idx="2">
                  <c:v>0.15208557912768</c:v>
                </c:pt>
                <c:pt idx="3">
                  <c:v>3.27259502334742E-3</c:v>
                </c:pt>
                <c:pt idx="4">
                  <c:v>0.11183927238988001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12768"/>
        <c:axId val="98724672"/>
      </c:barChart>
      <c:catAx>
        <c:axId val="349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es-CR"/>
          </a:p>
        </c:txPr>
        <c:crossAx val="98724672"/>
        <c:crosses val="autoZero"/>
        <c:auto val="1"/>
        <c:lblAlgn val="ctr"/>
        <c:lblOffset val="100"/>
        <c:noMultiLvlLbl val="0"/>
      </c:catAx>
      <c:valAx>
        <c:axId val="987246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912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/>
            </a:pPr>
            <a:r>
              <a:rPr lang="es-CR" sz="2400" b="1"/>
              <a:t>Impuesto</a:t>
            </a:r>
            <a:r>
              <a:rPr lang="es-CR" sz="2400" b="1" baseline="0"/>
              <a:t> sobre ingresos y utilidades</a:t>
            </a:r>
          </a:p>
          <a:p>
            <a:pPr>
              <a:defRPr sz="2400" b="1"/>
            </a:pPr>
            <a:r>
              <a:rPr lang="es-CR" sz="2400" b="1" baseline="0"/>
              <a:t>Tasa de variación a marzo</a:t>
            </a:r>
            <a:endParaRPr lang="es-CR" sz="2400" b="1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cuadros!$AH$5:$AN$5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cuadros!$AH$11:$AN$11</c:f>
              <c:numCache>
                <c:formatCode>0.0%</c:formatCode>
                <c:ptCount val="7"/>
                <c:pt idx="0">
                  <c:v>3.7869367431706803E-2</c:v>
                </c:pt>
                <c:pt idx="1">
                  <c:v>0.17517323227819501</c:v>
                </c:pt>
                <c:pt idx="2">
                  <c:v>8.3907072276624403E-2</c:v>
                </c:pt>
                <c:pt idx="3">
                  <c:v>6.7039834734529596E-2</c:v>
                </c:pt>
                <c:pt idx="4">
                  <c:v>0.216178512968036</c:v>
                </c:pt>
                <c:pt idx="5">
                  <c:v>0.161008418091657</c:v>
                </c:pt>
                <c:pt idx="6">
                  <c:v>0.15208557912768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9808"/>
        <c:axId val="98726976"/>
      </c:barChart>
      <c:lineChart>
        <c:grouping val="standard"/>
        <c:varyColors val="0"/>
        <c:ser>
          <c:idx val="1"/>
          <c:order val="1"/>
          <c:tx>
            <c:strRef>
              <c:f>cuadros!$AG$2</c:f>
              <c:strCache>
                <c:ptCount val="1"/>
              </c:strCache>
            </c:strRef>
          </c:tx>
          <c:marker>
            <c:symbol val="none"/>
          </c:marker>
          <c:dPt>
            <c:idx val="4"/>
            <c:bubble3D val="0"/>
            <c:spPr>
              <a:ln>
                <a:noFill/>
              </a:ln>
            </c:spPr>
          </c:dPt>
          <c:dLbls>
            <c:dLbl>
              <c:idx val="0"/>
              <c:layout>
                <c:manualLayout>
                  <c:x val="0.17168692170879701"/>
                  <c:y val="-0.13227696922564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63882970722034"/>
                  <c:y val="-6.78343431926367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cuadros!$AH$2:$AN$2</c:f>
              <c:numCache>
                <c:formatCode>0.0%</c:formatCode>
                <c:ptCount val="7"/>
                <c:pt idx="0">
                  <c:v>9.0997376680264003E-2</c:v>
                </c:pt>
                <c:pt idx="1">
                  <c:v>9.0997376680264003E-2</c:v>
                </c:pt>
                <c:pt idx="2">
                  <c:v>9.0997376680264003E-2</c:v>
                </c:pt>
                <c:pt idx="3">
                  <c:v>9.0997376680264003E-2</c:v>
                </c:pt>
                <c:pt idx="4">
                  <c:v>0.176424170062458</c:v>
                </c:pt>
                <c:pt idx="5">
                  <c:v>0.176424170062458</c:v>
                </c:pt>
                <c:pt idx="6">
                  <c:v>0.176424170062458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19808"/>
        <c:axId val="98726976"/>
      </c:lineChart>
      <c:catAx>
        <c:axId val="369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CR"/>
          </a:p>
        </c:txPr>
        <c:crossAx val="98726976"/>
        <c:crosses val="autoZero"/>
        <c:auto val="1"/>
        <c:lblAlgn val="ctr"/>
        <c:lblOffset val="100"/>
        <c:noMultiLvlLbl val="0"/>
      </c:catAx>
      <c:valAx>
        <c:axId val="987269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369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 sz="1800" b="1" i="0" baseline="0">
                <a:effectLst/>
              </a:rPr>
              <a:t>Ingresos y utilidades como porcentaje de los Ingresos Tributarios</a:t>
            </a:r>
            <a:endParaRPr lang="es-CR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4"/>
              <c:layout>
                <c:manualLayout>
                  <c:x val="1.0730266448569101E-2"/>
                  <c:y val="-3.727456492551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38100"/>
            </c:spPr>
            <c:trendlineType val="poly"/>
            <c:order val="2"/>
            <c:dispRSqr val="0"/>
            <c:dispEq val="0"/>
          </c:trendline>
          <c:cat>
            <c:numRef>
              <c:f>cuadros!$G$3:$N$3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cuadros!$G$45:$N$45</c:f>
              <c:numCache>
                <c:formatCode>0%</c:formatCode>
                <c:ptCount val="8"/>
                <c:pt idx="0">
                  <c:v>0.28308685226507602</c:v>
                </c:pt>
                <c:pt idx="1">
                  <c:v>0.28589050445314501</c:v>
                </c:pt>
                <c:pt idx="2">
                  <c:v>0.29746623251050802</c:v>
                </c:pt>
                <c:pt idx="3">
                  <c:v>0.29013179104889097</c:v>
                </c:pt>
                <c:pt idx="4">
                  <c:v>0.29033449402405997</c:v>
                </c:pt>
                <c:pt idx="5">
                  <c:v>0.31730025529581601</c:v>
                </c:pt>
                <c:pt idx="6">
                  <c:v>0.34431856243652598</c:v>
                </c:pt>
                <c:pt idx="7">
                  <c:v>0.36572020663850502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013312"/>
        <c:axId val="81269824"/>
      </c:barChart>
      <c:catAx>
        <c:axId val="960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R"/>
          </a:p>
        </c:txPr>
        <c:crossAx val="81269824"/>
        <c:crosses val="autoZero"/>
        <c:auto val="1"/>
        <c:lblAlgn val="ctr"/>
        <c:lblOffset val="100"/>
        <c:noMultiLvlLbl val="0"/>
      </c:catAx>
      <c:valAx>
        <c:axId val="81269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01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CR" sz="2000" dirty="0"/>
              <a:t>Gasto</a:t>
            </a:r>
            <a:r>
              <a:rPr lang="es-CR" sz="2000" baseline="0" dirty="0"/>
              <a:t> corriente y gasto de capital</a:t>
            </a:r>
          </a:p>
          <a:p>
            <a:pPr>
              <a:defRPr sz="2000"/>
            </a:pPr>
            <a:r>
              <a:rPr lang="es-CR" sz="2000" b="0" baseline="0" dirty="0"/>
              <a:t>Tasa de variación </a:t>
            </a:r>
            <a:r>
              <a:rPr lang="es-CR" sz="2000" b="0" baseline="0" dirty="0" smtClean="0"/>
              <a:t>del acumulado a marzo</a:t>
            </a:r>
            <a:endParaRPr lang="es-CR" sz="20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cuadros!$AM$59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06729204001488E-3"/>
                  <c:y val="2.821936451505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cuadros!$AL$60:$AL$62</c:f>
              <c:strCache>
                <c:ptCount val="3"/>
                <c:pt idx="0">
                  <c:v>Gasto total</c:v>
                </c:pt>
                <c:pt idx="1">
                  <c:v>Gasto corriente</c:v>
                </c:pt>
                <c:pt idx="2">
                  <c:v>Gasto de capital</c:v>
                </c:pt>
              </c:strCache>
            </c:strRef>
          </c:cat>
          <c:val>
            <c:numRef>
              <c:f>cuadros!$AM$60:$AM$62</c:f>
              <c:numCache>
                <c:formatCode>0.0%</c:formatCode>
                <c:ptCount val="3"/>
                <c:pt idx="0">
                  <c:v>1.54028207152561E-2</c:v>
                </c:pt>
                <c:pt idx="1">
                  <c:v>4.3212319837454299E-2</c:v>
                </c:pt>
                <c:pt idx="2">
                  <c:v>-0.33506793897338299</c:v>
                </c:pt>
              </c:numCache>
            </c:numRef>
          </c:val>
        </c:ser>
        <c:ser>
          <c:idx val="1"/>
          <c:order val="1"/>
          <c:tx>
            <c:strRef>
              <c:f>cuadros!$AN$59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cuadros!$AL$60:$AL$62</c:f>
              <c:strCache>
                <c:ptCount val="3"/>
                <c:pt idx="0">
                  <c:v>Gasto total</c:v>
                </c:pt>
                <c:pt idx="1">
                  <c:v>Gasto corriente</c:v>
                </c:pt>
                <c:pt idx="2">
                  <c:v>Gasto de capital</c:v>
                </c:pt>
              </c:strCache>
            </c:strRef>
          </c:cat>
          <c:val>
            <c:numRef>
              <c:f>cuadros!$AN$60:$AN$62</c:f>
              <c:numCache>
                <c:formatCode>0.0%</c:formatCode>
                <c:ptCount val="3"/>
                <c:pt idx="0">
                  <c:v>9.4971858954994604E-2</c:v>
                </c:pt>
                <c:pt idx="1">
                  <c:v>7.3467982795164505E-2</c:v>
                </c:pt>
                <c:pt idx="2">
                  <c:v>0.55779220239435401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7248"/>
        <c:axId val="98729280"/>
      </c:barChart>
      <c:catAx>
        <c:axId val="3691724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600"/>
            </a:pPr>
            <a:endParaRPr lang="es-CR"/>
          </a:p>
        </c:txPr>
        <c:crossAx val="98729280"/>
        <c:crosses val="autoZero"/>
        <c:auto val="1"/>
        <c:lblAlgn val="ctr"/>
        <c:lblOffset val="100"/>
        <c:noMultiLvlLbl val="0"/>
      </c:catAx>
      <c:valAx>
        <c:axId val="987292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3691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 sz="1800" b="1" i="0" baseline="0" dirty="0">
                <a:effectLst/>
              </a:rPr>
              <a:t>Gastos corrientes</a:t>
            </a:r>
            <a:endParaRPr lang="es-CR" dirty="0">
              <a:effectLst/>
            </a:endParaRPr>
          </a:p>
          <a:p>
            <a:pPr>
              <a:defRPr/>
            </a:pPr>
            <a:r>
              <a:rPr lang="es-CR" sz="1800" b="0" i="0" baseline="0" dirty="0">
                <a:effectLst/>
              </a:rPr>
              <a:t>Tasa de </a:t>
            </a:r>
            <a:r>
              <a:rPr lang="es-CR" sz="1800" b="0" i="0" baseline="0" dirty="0" smtClean="0">
                <a:effectLst/>
              </a:rPr>
              <a:t>variación del acumulado a marzo</a:t>
            </a:r>
            <a:endParaRPr lang="es-CR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cuadros!$AM$5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(cuadros!$B$20;cuadros!$B$23;cuadros!$B$24;cuadros!$B$27)</c:f>
              <c:strCache>
                <c:ptCount val="4"/>
                <c:pt idx="0">
                  <c:v>Remuneraciones</c:v>
                </c:pt>
                <c:pt idx="1">
                  <c:v>Bienes y servicios</c:v>
                </c:pt>
                <c:pt idx="2">
                  <c:v>Intereses</c:v>
                </c:pt>
                <c:pt idx="3">
                  <c:v>Transferencias</c:v>
                </c:pt>
              </c:strCache>
            </c:strRef>
          </c:cat>
          <c:val>
            <c:numRef>
              <c:f>(cuadros!$AM$20;cuadros!$AM$23:$AM$24;cuadros!$AM$27)</c:f>
              <c:numCache>
                <c:formatCode>0.0%</c:formatCode>
                <c:ptCount val="4"/>
                <c:pt idx="0">
                  <c:v>3.4034328797322801E-2</c:v>
                </c:pt>
                <c:pt idx="1">
                  <c:v>-0.284995879253502</c:v>
                </c:pt>
                <c:pt idx="2">
                  <c:v>0.23726622253346499</c:v>
                </c:pt>
                <c:pt idx="3">
                  <c:v>4.35299039307679E-3</c:v>
                </c:pt>
              </c:numCache>
            </c:numRef>
          </c:val>
        </c:ser>
        <c:ser>
          <c:idx val="1"/>
          <c:order val="1"/>
          <c:tx>
            <c:strRef>
              <c:f>cuadros!$AN$5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(cuadros!$B$20;cuadros!$B$23;cuadros!$B$24;cuadros!$B$27)</c:f>
              <c:strCache>
                <c:ptCount val="4"/>
                <c:pt idx="0">
                  <c:v>Remuneraciones</c:v>
                </c:pt>
                <c:pt idx="1">
                  <c:v>Bienes y servicios</c:v>
                </c:pt>
                <c:pt idx="2">
                  <c:v>Intereses</c:v>
                </c:pt>
                <c:pt idx="3">
                  <c:v>Transferencias</c:v>
                </c:pt>
              </c:strCache>
            </c:strRef>
          </c:cat>
          <c:val>
            <c:numRef>
              <c:f>(cuadros!$AN$20;cuadros!$AN$23:$AN$24;cuadros!$AN$27)</c:f>
              <c:numCache>
                <c:formatCode>0.0%</c:formatCode>
                <c:ptCount val="4"/>
                <c:pt idx="0">
                  <c:v>3.1893650353226999E-2</c:v>
                </c:pt>
                <c:pt idx="1">
                  <c:v>0.297935203072137</c:v>
                </c:pt>
                <c:pt idx="2">
                  <c:v>6.3761260642949596E-2</c:v>
                </c:pt>
                <c:pt idx="3">
                  <c:v>0.11301669462337501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6736"/>
        <c:axId val="103114432"/>
      </c:barChart>
      <c:catAx>
        <c:axId val="3819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800"/>
            </a:pPr>
            <a:endParaRPr lang="es-CR"/>
          </a:p>
        </c:txPr>
        <c:crossAx val="103114432"/>
        <c:crosses val="autoZero"/>
        <c:auto val="1"/>
        <c:lblAlgn val="ctr"/>
        <c:lblOffset val="100"/>
        <c:noMultiLvlLbl val="0"/>
      </c:catAx>
      <c:valAx>
        <c:axId val="10311443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381967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/>
              <a:t>Aporte de</a:t>
            </a:r>
            <a:r>
              <a:rPr lang="es-CR" baseline="0"/>
              <a:t> los componentes al aumento de gasto a marzo 2017</a:t>
            </a:r>
            <a:endParaRPr lang="es-C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Acumul!$AB$41:$AB$44</c:f>
              <c:strCache>
                <c:ptCount val="4"/>
                <c:pt idx="0">
                  <c:v>    Transferencias</c:v>
                </c:pt>
                <c:pt idx="1">
                  <c:v>Gasto de capital</c:v>
                </c:pt>
                <c:pt idx="2">
                  <c:v>Remuneraciones</c:v>
                </c:pt>
                <c:pt idx="3">
                  <c:v>    Intereses    </c:v>
                </c:pt>
              </c:strCache>
            </c:strRef>
          </c:cat>
          <c:val>
            <c:numRef>
              <c:f>Acumul!$AC$41:$AC$44</c:f>
              <c:numCache>
                <c:formatCode>0.0%</c:formatCode>
                <c:ptCount val="4"/>
                <c:pt idx="0">
                  <c:v>0.43408379145416975</c:v>
                </c:pt>
                <c:pt idx="1">
                  <c:v>0.27360393079074002</c:v>
                </c:pt>
                <c:pt idx="2">
                  <c:v>0.13354813114966443</c:v>
                </c:pt>
                <c:pt idx="3">
                  <c:v>0.10757987979291633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38176"/>
        <c:axId val="103117312"/>
      </c:barChart>
      <c:catAx>
        <c:axId val="73138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R"/>
          </a:p>
        </c:txPr>
        <c:crossAx val="103117312"/>
        <c:crosses val="autoZero"/>
        <c:auto val="1"/>
        <c:lblAlgn val="ctr"/>
        <c:lblOffset val="100"/>
        <c:noMultiLvlLbl val="0"/>
      </c:catAx>
      <c:valAx>
        <c:axId val="1031173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73138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R"/>
              <a:t>Remuneraciones</a:t>
            </a:r>
          </a:p>
          <a:p>
            <a:pPr>
              <a:defRPr/>
            </a:pPr>
            <a:r>
              <a:rPr lang="es-CR"/>
              <a:t>Tasa</a:t>
            </a:r>
            <a:r>
              <a:rPr lang="es-CR" baseline="0"/>
              <a:t> de variación del acumulado a marzo</a:t>
            </a:r>
            <a:endParaRPr lang="es-C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cuadros!$B$20</c:f>
              <c:strCache>
                <c:ptCount val="1"/>
                <c:pt idx="0">
                  <c:v>Remuneraciones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cuadros!$AG$5:$AN$5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cuadros!$AG$20:$AN$20</c:f>
              <c:numCache>
                <c:formatCode>0.0%</c:formatCode>
                <c:ptCount val="8"/>
                <c:pt idx="0">
                  <c:v>0.26606264932035301</c:v>
                </c:pt>
                <c:pt idx="1">
                  <c:v>0.13020821316231501</c:v>
                </c:pt>
                <c:pt idx="2">
                  <c:v>0.12184714486115</c:v>
                </c:pt>
                <c:pt idx="3">
                  <c:v>7.8685611690620494E-2</c:v>
                </c:pt>
                <c:pt idx="4">
                  <c:v>8.7211785546683407E-2</c:v>
                </c:pt>
                <c:pt idx="5">
                  <c:v>0.10933660949512</c:v>
                </c:pt>
                <c:pt idx="6">
                  <c:v>3.4034328797322801E-2</c:v>
                </c:pt>
                <c:pt idx="7">
                  <c:v>3.1893650353226999E-2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46208"/>
        <c:axId val="103119616"/>
      </c:barChart>
      <c:lineChart>
        <c:grouping val="standard"/>
        <c:varyColors val="0"/>
        <c:ser>
          <c:idx val="1"/>
          <c:order val="1"/>
          <c:tx>
            <c:strRef>
              <c:f>cuadros!$AE$52</c:f>
              <c:strCache>
                <c:ptCount val="1"/>
                <c:pt idx="0">
                  <c:v>Prom (rem)</c:v>
                </c:pt>
              </c:strCache>
            </c:strRef>
          </c:tx>
          <c:marker>
            <c:symbol val="none"/>
          </c:marker>
          <c:dPt>
            <c:idx val="4"/>
            <c:bubble3D val="0"/>
            <c:spPr>
              <a:ln>
                <a:noFill/>
              </a:ln>
            </c:spPr>
          </c:dPt>
          <c:dLbls>
            <c:dLbl>
              <c:idx val="3"/>
              <c:layout>
                <c:manualLayout>
                  <c:x val="-9.6023435667641793E-2"/>
                  <c:y val="-4.561274800884190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4467034527027895E-2"/>
                  <c:y val="-3.953104827432969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cuadros!$AG$52:$AN$52</c:f>
              <c:numCache>
                <c:formatCode>0.0%</c:formatCode>
                <c:ptCount val="8"/>
                <c:pt idx="0">
                  <c:v>0.14920090475861</c:v>
                </c:pt>
                <c:pt idx="1">
                  <c:v>0.14920090475861</c:v>
                </c:pt>
                <c:pt idx="2">
                  <c:v>0.14920090475861</c:v>
                </c:pt>
                <c:pt idx="3">
                  <c:v>0.14920090475861</c:v>
                </c:pt>
                <c:pt idx="4">
                  <c:v>6.5619093548088397E-2</c:v>
                </c:pt>
                <c:pt idx="5">
                  <c:v>6.5619093548088397E-2</c:v>
                </c:pt>
                <c:pt idx="6">
                  <c:v>6.5619093548088397E-2</c:v>
                </c:pt>
                <c:pt idx="7">
                  <c:v>6.5619093548088397E-2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46208"/>
        <c:axId val="103119616"/>
      </c:lineChart>
      <c:catAx>
        <c:axId val="1500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CR"/>
          </a:p>
        </c:txPr>
        <c:crossAx val="103119616"/>
        <c:crosses val="autoZero"/>
        <c:auto val="1"/>
        <c:lblAlgn val="ctr"/>
        <c:lblOffset val="100"/>
        <c:noMultiLvlLbl val="0"/>
      </c:catAx>
      <c:valAx>
        <c:axId val="10311961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150046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R" dirty="0"/>
              <a:t>Déficit</a:t>
            </a:r>
            <a:r>
              <a:rPr lang="es-CR" baseline="0" dirty="0"/>
              <a:t> primario y financiero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R" b="0" baseline="0" dirty="0"/>
              <a:t>Acumulado </a:t>
            </a:r>
            <a:r>
              <a:rPr lang="es-CR" b="0" baseline="0" dirty="0" smtClean="0"/>
              <a:t>a marzo </a:t>
            </a:r>
            <a:endParaRPr lang="es-CR" b="0" baseline="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R" sz="1800" b="0" i="0" baseline="0" dirty="0">
                <a:effectLst/>
              </a:rPr>
              <a:t>Porcentaje del PIB</a:t>
            </a:r>
            <a:endParaRPr lang="es-CR" dirty="0">
              <a:effectLst/>
            </a:endParaRPr>
          </a:p>
        </c:rich>
      </c:tx>
      <c:layout>
        <c:manualLayout>
          <c:xMode val="edge"/>
          <c:yMode val="edge"/>
          <c:x val="0.30033963037849298"/>
          <c:y val="3.9319101859521803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cuadros!$B$24</c:f>
              <c:strCache>
                <c:ptCount val="1"/>
                <c:pt idx="0">
                  <c:v>Intereses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cuadros!$S$5:$Y$5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cuadros!$S$42:$Y$42</c:f>
              <c:numCache>
                <c:formatCode>0.0%</c:formatCode>
                <c:ptCount val="7"/>
                <c:pt idx="0">
                  <c:v>-7.7562593974765497E-3</c:v>
                </c:pt>
                <c:pt idx="1">
                  <c:v>-6.6738977258651404E-3</c:v>
                </c:pt>
                <c:pt idx="2">
                  <c:v>-6.3591335331741198E-3</c:v>
                </c:pt>
                <c:pt idx="3">
                  <c:v>-5.9050231888430399E-3</c:v>
                </c:pt>
                <c:pt idx="4">
                  <c:v>-6.5650583007080899E-3</c:v>
                </c:pt>
                <c:pt idx="5">
                  <c:v>-7.6108284704229697E-3</c:v>
                </c:pt>
                <c:pt idx="6" formatCode="0.00000%">
                  <c:v>-7.4713873988496897E-3</c:v>
                </c:pt>
              </c:numCache>
            </c:numRef>
          </c:val>
        </c:ser>
        <c:ser>
          <c:idx val="1"/>
          <c:order val="1"/>
          <c:tx>
            <c:strRef>
              <c:f>cuadros!$B$40</c:f>
              <c:strCache>
                <c:ptCount val="1"/>
                <c:pt idx="0">
                  <c:v>Déficit primario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cuadros!$S$5:$Y$5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cuadros!$S$40:$Y$40</c:f>
              <c:numCache>
                <c:formatCode>0.0%</c:formatCode>
                <c:ptCount val="7"/>
                <c:pt idx="0">
                  <c:v>-7.0388739591397097E-3</c:v>
                </c:pt>
                <c:pt idx="1">
                  <c:v>-6.8227522810538803E-3</c:v>
                </c:pt>
                <c:pt idx="2">
                  <c:v>-7.8436068382924402E-3</c:v>
                </c:pt>
                <c:pt idx="3">
                  <c:v>-8.9693328680886201E-3</c:v>
                </c:pt>
                <c:pt idx="4">
                  <c:v>-8.4746735312816908E-3</c:v>
                </c:pt>
                <c:pt idx="5">
                  <c:v>-4.8441334060253501E-3</c:v>
                </c:pt>
                <c:pt idx="6">
                  <c:v>-4.6149928514798199E-3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0044672"/>
        <c:axId val="136483904"/>
      </c:barChart>
      <c:lineChart>
        <c:grouping val="standard"/>
        <c:varyColors val="0"/>
        <c:ser>
          <c:idx val="2"/>
          <c:order val="2"/>
          <c:tx>
            <c:strRef>
              <c:f>cuadros!$B$41</c:f>
              <c:strCache>
                <c:ptCount val="1"/>
                <c:pt idx="0">
                  <c:v>Déficit financiero</c:v>
                </c:pt>
              </c:strCache>
            </c:strRef>
          </c:tx>
          <c:spPr>
            <a:ln>
              <a:solidFill>
                <a:schemeClr val="tx1">
                  <a:alpha val="58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C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cuadros!$S$5:$Y$5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cuadros!$S$41:$Y$41</c:f>
              <c:numCache>
                <c:formatCode>0.0%</c:formatCode>
                <c:ptCount val="7"/>
                <c:pt idx="0">
                  <c:v>-1.4795133356616299E-2</c:v>
                </c:pt>
                <c:pt idx="1">
                  <c:v>-1.3496650006919001E-2</c:v>
                </c:pt>
                <c:pt idx="2">
                  <c:v>-1.4202740371466601E-2</c:v>
                </c:pt>
                <c:pt idx="3">
                  <c:v>-1.4874356056931701E-2</c:v>
                </c:pt>
                <c:pt idx="4">
                  <c:v>-1.5039731831989801E-2</c:v>
                </c:pt>
                <c:pt idx="5">
                  <c:v>-1.24549618764483E-2</c:v>
                </c:pt>
                <c:pt idx="6">
                  <c:v>-1.2086380250329499E-2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44672"/>
        <c:axId val="136483904"/>
      </c:lineChart>
      <c:catAx>
        <c:axId val="1500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200"/>
            </a:pPr>
            <a:endParaRPr lang="es-CR"/>
          </a:p>
        </c:txPr>
        <c:crossAx val="136483904"/>
        <c:crosses val="autoZero"/>
        <c:auto val="1"/>
        <c:lblAlgn val="ctr"/>
        <c:lblOffset val="100"/>
        <c:noMultiLvlLbl val="1"/>
      </c:catAx>
      <c:valAx>
        <c:axId val="136483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500446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D159D-D659-4CA9-84BF-3FF4C6CF904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R"/>
        </a:p>
      </dgm:t>
    </dgm:pt>
    <dgm:pt modelId="{1B46E84A-AEBF-456A-BC1E-0CD8073E5135}" type="pres">
      <dgm:prSet presAssocID="{88CD159D-D659-4CA9-84BF-3FF4C6CF9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E2F750F-30F4-41A5-A750-5FAEFB0DAFDA}" type="presOf" srcId="{88CD159D-D659-4CA9-84BF-3FF4C6CF904C}" destId="{1B46E84A-AEBF-456A-BC1E-0CD8073E51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6CB2B-0489-42B2-8AC6-12CDA1D02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4040D5A9-BFCC-4BB7-A5E4-41CC1C69B8CF}">
      <dgm:prSet/>
      <dgm:spPr/>
      <dgm:t>
        <a:bodyPr/>
        <a:lstStyle/>
        <a:p>
          <a:r>
            <a:rPr lang="es-CR" b="1" dirty="0" smtClean="0">
              <a:latin typeface="+mn-lt"/>
              <a:cs typeface="Arial"/>
            </a:rPr>
            <a:t>Cifras fiscales al cierre del I Trimestre</a:t>
          </a:r>
          <a:endParaRPr lang="es-CR" dirty="0"/>
        </a:p>
      </dgm:t>
    </dgm:pt>
    <dgm:pt modelId="{43F2E3EB-B31A-4BF8-9145-A3C384043EE3}" type="parTrans" cxnId="{B0EB6771-91F6-4544-82FE-1FFAD6400676}">
      <dgm:prSet/>
      <dgm:spPr/>
      <dgm:t>
        <a:bodyPr/>
        <a:lstStyle/>
        <a:p>
          <a:endParaRPr lang="es-CR"/>
        </a:p>
      </dgm:t>
    </dgm:pt>
    <dgm:pt modelId="{E4A58F53-E73E-46DC-A46D-180D31185639}" type="sibTrans" cxnId="{B0EB6771-91F6-4544-82FE-1FFAD6400676}">
      <dgm:prSet/>
      <dgm:spPr/>
      <dgm:t>
        <a:bodyPr/>
        <a:lstStyle/>
        <a:p>
          <a:endParaRPr lang="es-CR"/>
        </a:p>
      </dgm:t>
    </dgm:pt>
    <dgm:pt modelId="{294F40FF-C33A-4CC7-8F0B-25534F7C4785}">
      <dgm:prSet phldrT="[Texto]"/>
      <dgm:spPr/>
      <dgm:t>
        <a:bodyPr/>
        <a:lstStyle/>
        <a:p>
          <a:r>
            <a:rPr lang="es-CR" b="1" dirty="0" smtClean="0">
              <a:latin typeface="+mn-lt"/>
            </a:rPr>
            <a:t>Ingresos</a:t>
          </a:r>
          <a:endParaRPr lang="es-CR" b="1" dirty="0">
            <a:latin typeface="+mn-lt"/>
          </a:endParaRPr>
        </a:p>
      </dgm:t>
    </dgm:pt>
    <dgm:pt modelId="{D27F0289-6043-48E5-B240-393285B44A5A}" type="parTrans" cxnId="{98223727-B381-4CD0-BB6F-FFE462392927}">
      <dgm:prSet/>
      <dgm:spPr/>
      <dgm:t>
        <a:bodyPr/>
        <a:lstStyle/>
        <a:p>
          <a:endParaRPr lang="es-CR"/>
        </a:p>
      </dgm:t>
    </dgm:pt>
    <dgm:pt modelId="{614C9A43-F736-48E6-9EB0-A5ACA6B1450C}" type="sibTrans" cxnId="{98223727-B381-4CD0-BB6F-FFE462392927}">
      <dgm:prSet/>
      <dgm:spPr/>
      <dgm:t>
        <a:bodyPr/>
        <a:lstStyle/>
        <a:p>
          <a:endParaRPr lang="es-CR"/>
        </a:p>
      </dgm:t>
    </dgm:pt>
    <dgm:pt modelId="{5D07C3EA-7397-4184-8F41-442BB7E4F5C4}">
      <dgm:prSet phldrT="[Texto]"/>
      <dgm:spPr/>
      <dgm:t>
        <a:bodyPr/>
        <a:lstStyle/>
        <a:p>
          <a:r>
            <a:rPr lang="es-CR" b="1" dirty="0" smtClean="0">
              <a:latin typeface="+mn-lt"/>
            </a:rPr>
            <a:t>Gastos</a:t>
          </a:r>
          <a:endParaRPr lang="es-CR" b="1" dirty="0">
            <a:latin typeface="+mn-lt"/>
          </a:endParaRPr>
        </a:p>
      </dgm:t>
    </dgm:pt>
    <dgm:pt modelId="{A1F352D4-FDE0-47D7-A7AC-6CECB939C8F6}" type="parTrans" cxnId="{9405992C-025F-4659-A99F-0A96CA5D7B93}">
      <dgm:prSet/>
      <dgm:spPr/>
      <dgm:t>
        <a:bodyPr/>
        <a:lstStyle/>
        <a:p>
          <a:endParaRPr lang="es-CR"/>
        </a:p>
      </dgm:t>
    </dgm:pt>
    <dgm:pt modelId="{088DB16A-0D8F-482D-9648-0453A5DA25D1}" type="sibTrans" cxnId="{9405992C-025F-4659-A99F-0A96CA5D7B93}">
      <dgm:prSet/>
      <dgm:spPr/>
      <dgm:t>
        <a:bodyPr/>
        <a:lstStyle/>
        <a:p>
          <a:endParaRPr lang="es-CR"/>
        </a:p>
      </dgm:t>
    </dgm:pt>
    <dgm:pt modelId="{95B4FAFC-6FE4-42E1-8D50-5D911727325C}">
      <dgm:prSet phldrT="[Texto]"/>
      <dgm:spPr/>
      <dgm:t>
        <a:bodyPr/>
        <a:lstStyle/>
        <a:p>
          <a:r>
            <a:rPr lang="es-CR" b="1" dirty="0" smtClean="0">
              <a:latin typeface="+mn-lt"/>
            </a:rPr>
            <a:t>Déficit primario y financiero</a:t>
          </a:r>
          <a:endParaRPr lang="es-CR" b="1" dirty="0">
            <a:latin typeface="+mn-lt"/>
          </a:endParaRPr>
        </a:p>
      </dgm:t>
    </dgm:pt>
    <dgm:pt modelId="{01994326-969B-4850-95C6-D50180FFB5BD}" type="parTrans" cxnId="{1F454E18-7B84-4575-A129-A04F3D3AC7C6}">
      <dgm:prSet/>
      <dgm:spPr/>
      <dgm:t>
        <a:bodyPr/>
        <a:lstStyle/>
        <a:p>
          <a:endParaRPr lang="es-CR"/>
        </a:p>
      </dgm:t>
    </dgm:pt>
    <dgm:pt modelId="{89C13079-BF48-4271-9503-5AE626497F98}" type="sibTrans" cxnId="{1F454E18-7B84-4575-A129-A04F3D3AC7C6}">
      <dgm:prSet/>
      <dgm:spPr/>
      <dgm:t>
        <a:bodyPr/>
        <a:lstStyle/>
        <a:p>
          <a:endParaRPr lang="es-CR"/>
        </a:p>
      </dgm:t>
    </dgm:pt>
    <dgm:pt modelId="{EF10B6F4-5872-4ACD-8F71-1821B5142101}">
      <dgm:prSet/>
      <dgm:spPr/>
      <dgm:t>
        <a:bodyPr/>
        <a:lstStyle/>
        <a:p>
          <a:r>
            <a:rPr lang="en-US" b="1" dirty="0" err="1" smtClean="0"/>
            <a:t>Indicadores</a:t>
          </a:r>
          <a:r>
            <a:rPr lang="en-US" b="1" dirty="0" smtClean="0"/>
            <a:t> </a:t>
          </a:r>
          <a:r>
            <a:rPr lang="en-US" b="1" dirty="0" err="1" smtClean="0"/>
            <a:t>seleccionados</a:t>
          </a:r>
          <a:r>
            <a:rPr lang="en-US" b="1" dirty="0" smtClean="0"/>
            <a:t> de </a:t>
          </a:r>
          <a:r>
            <a:rPr lang="en-US" b="1" dirty="0" err="1" smtClean="0"/>
            <a:t>Política</a:t>
          </a:r>
          <a:r>
            <a:rPr lang="en-US" b="1" dirty="0" smtClean="0"/>
            <a:t> Fiscal</a:t>
          </a:r>
          <a:endParaRPr lang="es-CR" b="1" dirty="0"/>
        </a:p>
      </dgm:t>
    </dgm:pt>
    <dgm:pt modelId="{275805A7-8E37-4CC6-BB7D-01F29CD54C7D}" type="parTrans" cxnId="{29E935F4-E43F-4606-B276-33BD0A74AE4B}">
      <dgm:prSet/>
      <dgm:spPr/>
      <dgm:t>
        <a:bodyPr/>
        <a:lstStyle/>
        <a:p>
          <a:endParaRPr lang="es-CR"/>
        </a:p>
      </dgm:t>
    </dgm:pt>
    <dgm:pt modelId="{63BCF8F1-3A90-4F48-9CCA-00A5133149F6}" type="sibTrans" cxnId="{29E935F4-E43F-4606-B276-33BD0A74AE4B}">
      <dgm:prSet/>
      <dgm:spPr/>
      <dgm:t>
        <a:bodyPr/>
        <a:lstStyle/>
        <a:p>
          <a:endParaRPr lang="es-CR"/>
        </a:p>
      </dgm:t>
    </dgm:pt>
    <dgm:pt modelId="{47405882-FA53-4782-8248-7A734F544FBD}">
      <dgm:prSet phldrT="[Texto]"/>
      <dgm:spPr/>
      <dgm:t>
        <a:bodyPr/>
        <a:lstStyle/>
        <a:p>
          <a:r>
            <a:rPr lang="en-US" b="1" dirty="0" err="1" smtClean="0">
              <a:latin typeface="+mn-lt"/>
            </a:rPr>
            <a:t>Gestión</a:t>
          </a:r>
          <a:r>
            <a:rPr lang="en-US" b="1" dirty="0" smtClean="0">
              <a:latin typeface="+mn-lt"/>
            </a:rPr>
            <a:t> de </a:t>
          </a:r>
          <a:r>
            <a:rPr lang="en-US" b="1" dirty="0" err="1" smtClean="0">
              <a:latin typeface="+mn-lt"/>
            </a:rPr>
            <a:t>deuda</a:t>
          </a:r>
          <a:endParaRPr lang="es-CR" b="1" dirty="0">
            <a:latin typeface="+mn-lt"/>
          </a:endParaRPr>
        </a:p>
      </dgm:t>
    </dgm:pt>
    <dgm:pt modelId="{5BB6ACA7-88FB-4E67-AB76-F98D6D56E632}" type="parTrans" cxnId="{C971C0CB-58E3-481C-BAEC-822FC7278A3C}">
      <dgm:prSet/>
      <dgm:spPr/>
    </dgm:pt>
    <dgm:pt modelId="{13DC1E47-E925-4D6A-BB9A-E30367795806}" type="sibTrans" cxnId="{C971C0CB-58E3-481C-BAEC-822FC7278A3C}">
      <dgm:prSet/>
      <dgm:spPr/>
    </dgm:pt>
    <dgm:pt modelId="{D8E72A59-881F-4B6F-A19A-0ACF573022E5}" type="pres">
      <dgm:prSet presAssocID="{F476CB2B-0489-42B2-8AC6-12CDA1D02B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C7CC1-28C5-4189-8A6B-6E341012D640}" type="pres">
      <dgm:prSet presAssocID="{EF10B6F4-5872-4ACD-8F71-1821B51421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DBFDFA-F6E2-40AC-8742-5148E43BB0F1}" type="pres">
      <dgm:prSet presAssocID="{63BCF8F1-3A90-4F48-9CCA-00A5133149F6}" presName="spacer" presStyleCnt="0"/>
      <dgm:spPr/>
    </dgm:pt>
    <dgm:pt modelId="{3F30A12C-FE71-49E7-B882-AEB19FCDF25F}" type="pres">
      <dgm:prSet presAssocID="{4040D5A9-BFCC-4BB7-A5E4-41CC1C69B8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004EB95-D4C5-438A-8405-A8DD20B836CB}" type="pres">
      <dgm:prSet presAssocID="{4040D5A9-BFCC-4BB7-A5E4-41CC1C69B8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B3F330A-DF96-4CAC-87F7-8DAEDDDE19F3}" type="pres">
      <dgm:prSet presAssocID="{47405882-FA53-4782-8248-7A734F544F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8223727-B381-4CD0-BB6F-FFE462392927}" srcId="{4040D5A9-BFCC-4BB7-A5E4-41CC1C69B8CF}" destId="{294F40FF-C33A-4CC7-8F0B-25534F7C4785}" srcOrd="0" destOrd="0" parTransId="{D27F0289-6043-48E5-B240-393285B44A5A}" sibTransId="{614C9A43-F736-48E6-9EB0-A5ACA6B1450C}"/>
    <dgm:cxn modelId="{B0EB6771-91F6-4544-82FE-1FFAD6400676}" srcId="{F476CB2B-0489-42B2-8AC6-12CDA1D02B51}" destId="{4040D5A9-BFCC-4BB7-A5E4-41CC1C69B8CF}" srcOrd="1" destOrd="0" parTransId="{43F2E3EB-B31A-4BF8-9145-A3C384043EE3}" sibTransId="{E4A58F53-E73E-46DC-A46D-180D31185639}"/>
    <dgm:cxn modelId="{53F966E5-C9A5-4B12-BBEA-FF2C55C8D69C}" type="presOf" srcId="{4040D5A9-BFCC-4BB7-A5E4-41CC1C69B8CF}" destId="{3F30A12C-FE71-49E7-B882-AEB19FCDF25F}" srcOrd="0" destOrd="0" presId="urn:microsoft.com/office/officeart/2005/8/layout/vList2"/>
    <dgm:cxn modelId="{1F454E18-7B84-4575-A129-A04F3D3AC7C6}" srcId="{4040D5A9-BFCC-4BB7-A5E4-41CC1C69B8CF}" destId="{95B4FAFC-6FE4-42E1-8D50-5D911727325C}" srcOrd="2" destOrd="0" parTransId="{01994326-969B-4850-95C6-D50180FFB5BD}" sibTransId="{89C13079-BF48-4271-9503-5AE626497F98}"/>
    <dgm:cxn modelId="{6DA8CE16-30D0-4019-8D7A-D6F18BB51F07}" type="presOf" srcId="{47405882-FA53-4782-8248-7A734F544FBD}" destId="{FB3F330A-DF96-4CAC-87F7-8DAEDDDE19F3}" srcOrd="0" destOrd="0" presId="urn:microsoft.com/office/officeart/2005/8/layout/vList2"/>
    <dgm:cxn modelId="{29E935F4-E43F-4606-B276-33BD0A74AE4B}" srcId="{F476CB2B-0489-42B2-8AC6-12CDA1D02B51}" destId="{EF10B6F4-5872-4ACD-8F71-1821B5142101}" srcOrd="0" destOrd="0" parTransId="{275805A7-8E37-4CC6-BB7D-01F29CD54C7D}" sibTransId="{63BCF8F1-3A90-4F48-9CCA-00A5133149F6}"/>
    <dgm:cxn modelId="{9405992C-025F-4659-A99F-0A96CA5D7B93}" srcId="{4040D5A9-BFCC-4BB7-A5E4-41CC1C69B8CF}" destId="{5D07C3EA-7397-4184-8F41-442BB7E4F5C4}" srcOrd="1" destOrd="0" parTransId="{A1F352D4-FDE0-47D7-A7AC-6CECB939C8F6}" sibTransId="{088DB16A-0D8F-482D-9648-0453A5DA25D1}"/>
    <dgm:cxn modelId="{4863A9DF-A0F1-4FBE-9ED8-1D88EDC94BFA}" type="presOf" srcId="{EF10B6F4-5872-4ACD-8F71-1821B5142101}" destId="{E7CC7CC1-28C5-4189-8A6B-6E341012D640}" srcOrd="0" destOrd="0" presId="urn:microsoft.com/office/officeart/2005/8/layout/vList2"/>
    <dgm:cxn modelId="{AB4BC36C-00F1-40CE-9B88-F414A61B0ACA}" type="presOf" srcId="{5D07C3EA-7397-4184-8F41-442BB7E4F5C4}" destId="{3004EB95-D4C5-438A-8405-A8DD20B836CB}" srcOrd="0" destOrd="1" presId="urn:microsoft.com/office/officeart/2005/8/layout/vList2"/>
    <dgm:cxn modelId="{141E31BC-4B6C-4FC0-892F-E46D9E68CCE5}" type="presOf" srcId="{294F40FF-C33A-4CC7-8F0B-25534F7C4785}" destId="{3004EB95-D4C5-438A-8405-A8DD20B836CB}" srcOrd="0" destOrd="0" presId="urn:microsoft.com/office/officeart/2005/8/layout/vList2"/>
    <dgm:cxn modelId="{8726F9AD-40FA-42F1-8AF6-15127D9F225F}" type="presOf" srcId="{F476CB2B-0489-42B2-8AC6-12CDA1D02B51}" destId="{D8E72A59-881F-4B6F-A19A-0ACF573022E5}" srcOrd="0" destOrd="0" presId="urn:microsoft.com/office/officeart/2005/8/layout/vList2"/>
    <dgm:cxn modelId="{BA0A9AF9-EAE5-4145-B610-FC5D0533E97C}" type="presOf" srcId="{95B4FAFC-6FE4-42E1-8D50-5D911727325C}" destId="{3004EB95-D4C5-438A-8405-A8DD20B836CB}" srcOrd="0" destOrd="2" presId="urn:microsoft.com/office/officeart/2005/8/layout/vList2"/>
    <dgm:cxn modelId="{C971C0CB-58E3-481C-BAEC-822FC7278A3C}" srcId="{F476CB2B-0489-42B2-8AC6-12CDA1D02B51}" destId="{47405882-FA53-4782-8248-7A734F544FBD}" srcOrd="2" destOrd="0" parTransId="{5BB6ACA7-88FB-4E67-AB76-F98D6D56E632}" sibTransId="{13DC1E47-E925-4D6A-BB9A-E30367795806}"/>
    <dgm:cxn modelId="{CEDA67A2-95AD-4B74-B41E-137190ECA011}" type="presParOf" srcId="{D8E72A59-881F-4B6F-A19A-0ACF573022E5}" destId="{E7CC7CC1-28C5-4189-8A6B-6E341012D640}" srcOrd="0" destOrd="0" presId="urn:microsoft.com/office/officeart/2005/8/layout/vList2"/>
    <dgm:cxn modelId="{FC143B83-FB16-4DCA-A357-CD75346EA16C}" type="presParOf" srcId="{D8E72A59-881F-4B6F-A19A-0ACF573022E5}" destId="{49DBFDFA-F6E2-40AC-8742-5148E43BB0F1}" srcOrd="1" destOrd="0" presId="urn:microsoft.com/office/officeart/2005/8/layout/vList2"/>
    <dgm:cxn modelId="{5C406DE6-9022-4F8E-9D2A-4BD1C011D891}" type="presParOf" srcId="{D8E72A59-881F-4B6F-A19A-0ACF573022E5}" destId="{3F30A12C-FE71-49E7-B882-AEB19FCDF25F}" srcOrd="2" destOrd="0" presId="urn:microsoft.com/office/officeart/2005/8/layout/vList2"/>
    <dgm:cxn modelId="{6C4BD59C-0582-4DD8-B684-86027A3B5041}" type="presParOf" srcId="{D8E72A59-881F-4B6F-A19A-0ACF573022E5}" destId="{3004EB95-D4C5-438A-8405-A8DD20B836CB}" srcOrd="3" destOrd="0" presId="urn:microsoft.com/office/officeart/2005/8/layout/vList2"/>
    <dgm:cxn modelId="{934D36D7-4E6B-49E2-8DAF-466F3C5C2FFC}" type="presParOf" srcId="{D8E72A59-881F-4B6F-A19A-0ACF573022E5}" destId="{FB3F330A-DF96-4CAC-87F7-8DAEDDDE19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C7CC1-28C5-4189-8A6B-6E341012D640}">
      <dsp:nvSpPr>
        <dsp:cNvPr id="0" name=""/>
        <dsp:cNvSpPr/>
      </dsp:nvSpPr>
      <dsp:spPr>
        <a:xfrm>
          <a:off x="0" y="115391"/>
          <a:ext cx="666867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Indicadores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seleccionados</a:t>
          </a:r>
          <a:r>
            <a:rPr lang="en-US" sz="2800" b="1" kern="1200" dirty="0" smtClean="0"/>
            <a:t> de </a:t>
          </a:r>
          <a:r>
            <a:rPr lang="en-US" sz="2800" b="1" kern="1200" dirty="0" err="1" smtClean="0"/>
            <a:t>Política</a:t>
          </a:r>
          <a:r>
            <a:rPr lang="en-US" sz="2800" b="1" kern="1200" dirty="0" smtClean="0"/>
            <a:t> Fiscal</a:t>
          </a:r>
          <a:endParaRPr lang="es-CR" sz="2800" b="1" kern="1200" dirty="0"/>
        </a:p>
      </dsp:txBody>
      <dsp:txXfrm>
        <a:off x="32784" y="148175"/>
        <a:ext cx="6603103" cy="606012"/>
      </dsp:txXfrm>
    </dsp:sp>
    <dsp:sp modelId="{3F30A12C-FE71-49E7-B882-AEB19FCDF25F}">
      <dsp:nvSpPr>
        <dsp:cNvPr id="0" name=""/>
        <dsp:cNvSpPr/>
      </dsp:nvSpPr>
      <dsp:spPr>
        <a:xfrm>
          <a:off x="0" y="867612"/>
          <a:ext cx="666867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>
              <a:latin typeface="+mn-lt"/>
              <a:cs typeface="Arial"/>
            </a:rPr>
            <a:t>Cifras fiscales al cierre del I Trimestre</a:t>
          </a:r>
          <a:endParaRPr lang="es-CR" sz="2800" kern="1200" dirty="0"/>
        </a:p>
      </dsp:txBody>
      <dsp:txXfrm>
        <a:off x="32784" y="900396"/>
        <a:ext cx="6603103" cy="606012"/>
      </dsp:txXfrm>
    </dsp:sp>
    <dsp:sp modelId="{3004EB95-D4C5-438A-8405-A8DD20B836CB}">
      <dsp:nvSpPr>
        <dsp:cNvPr id="0" name=""/>
        <dsp:cNvSpPr/>
      </dsp:nvSpPr>
      <dsp:spPr>
        <a:xfrm>
          <a:off x="0" y="1539192"/>
          <a:ext cx="6668671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3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200" b="1" kern="1200" dirty="0" smtClean="0">
              <a:latin typeface="+mn-lt"/>
            </a:rPr>
            <a:t>Ingresos</a:t>
          </a:r>
          <a:endParaRPr lang="es-CR" sz="2200" b="1" kern="1200" dirty="0"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200" b="1" kern="1200" dirty="0" smtClean="0">
              <a:latin typeface="+mn-lt"/>
            </a:rPr>
            <a:t>Gastos</a:t>
          </a:r>
          <a:endParaRPr lang="es-CR" sz="2200" b="1" kern="1200" dirty="0"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R" sz="2200" b="1" kern="1200" dirty="0" smtClean="0">
              <a:latin typeface="+mn-lt"/>
            </a:rPr>
            <a:t>Déficit primario y financiero</a:t>
          </a:r>
          <a:endParaRPr lang="es-CR" sz="2200" b="1" kern="1200" dirty="0">
            <a:latin typeface="+mn-lt"/>
          </a:endParaRPr>
        </a:p>
      </dsp:txBody>
      <dsp:txXfrm>
        <a:off x="0" y="1539192"/>
        <a:ext cx="6668671" cy="1130220"/>
      </dsp:txXfrm>
    </dsp:sp>
    <dsp:sp modelId="{FB3F330A-DF96-4CAC-87F7-8DAEDDDE19F3}">
      <dsp:nvSpPr>
        <dsp:cNvPr id="0" name=""/>
        <dsp:cNvSpPr/>
      </dsp:nvSpPr>
      <dsp:spPr>
        <a:xfrm>
          <a:off x="0" y="2669412"/>
          <a:ext cx="666867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+mn-lt"/>
            </a:rPr>
            <a:t>Gestión</a:t>
          </a:r>
          <a:r>
            <a:rPr lang="en-US" sz="2800" b="1" kern="1200" dirty="0" smtClean="0">
              <a:latin typeface="+mn-lt"/>
            </a:rPr>
            <a:t> de </a:t>
          </a:r>
          <a:r>
            <a:rPr lang="en-US" sz="2800" b="1" kern="1200" dirty="0" err="1" smtClean="0">
              <a:latin typeface="+mn-lt"/>
            </a:rPr>
            <a:t>deuda</a:t>
          </a:r>
          <a:endParaRPr lang="es-CR" sz="2800" b="1" kern="1200" dirty="0">
            <a:latin typeface="+mn-lt"/>
          </a:endParaRPr>
        </a:p>
      </dsp:txBody>
      <dsp:txXfrm>
        <a:off x="32784" y="2702196"/>
        <a:ext cx="6603103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21E8A-E493-4DBF-B7C7-5F30CC0F7713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AAD07-9BE1-4C04-B901-245A7CB31D58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86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AD07-9BE1-4C04-B901-245A7CB31D58}" type="slidenum">
              <a:rPr lang="es-CR" smtClean="0"/>
              <a:pPr/>
              <a:t>2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831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AD07-9BE1-4C04-B901-245A7CB31D58}" type="slidenum">
              <a:rPr lang="es-CR" smtClean="0"/>
              <a:pPr/>
              <a:t>7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4210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Tranferencias</a:t>
            </a:r>
            <a:r>
              <a:rPr lang="en-US" baseline="0" dirty="0" smtClean="0"/>
              <a:t> 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AD07-9BE1-4C04-B901-245A7CB31D58}" type="slidenum">
              <a:rPr lang="es-CR" smtClean="0"/>
              <a:pPr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8336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n-US" dirty="0" err="1" smtClean="0"/>
              <a:t>Remuneraciones</a:t>
            </a:r>
            <a:r>
              <a:rPr lang="en-US" dirty="0" smtClean="0"/>
              <a:t> </a:t>
            </a:r>
            <a:r>
              <a:rPr lang="en-US" dirty="0" err="1" smtClean="0"/>
              <a:t>desglosado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AD07-9BE1-4C04-B901-245A7CB31D58}" type="slidenum">
              <a:rPr lang="es-CR" smtClean="0"/>
              <a:pPr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07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20FE-031B-45B9-8AF6-C41F5D8DED28}" type="slidenum">
              <a:rPr lang="es-CR" smtClean="0"/>
              <a:pPr/>
              <a:t>16</a:t>
            </a:fld>
            <a:endParaRPr lang="es-C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92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343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125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5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95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87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085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036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722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596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91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396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594A-8A01-4F21-9F95-1EFA68294C31}" type="datetimeFigureOut">
              <a:rPr lang="es-CR" smtClean="0"/>
              <a:pPr/>
              <a:t>20/04/2017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7E3F-4A93-4AA4-9DE4-E8AC50F0CB6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111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539552" y="2204864"/>
            <a:ext cx="808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smtClean="0">
                <a:solidFill>
                  <a:schemeClr val="accent1"/>
                </a:solidFill>
              </a:rPr>
              <a:t>CIFRAS FISCALES A MARZO</a:t>
            </a:r>
            <a:endParaRPr lang="es-CR" sz="4800" b="1" dirty="0">
              <a:solidFill>
                <a:schemeClr val="accen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23728" y="35730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lvl="0"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s-CR" sz="2400" dirty="0">
                <a:solidFill>
                  <a:schemeClr val="bg1">
                    <a:lumMod val="50000"/>
                  </a:schemeClr>
                </a:solidFill>
              </a:rPr>
              <a:t>Helio </a:t>
            </a:r>
            <a:r>
              <a:rPr lang="es-CR" sz="2400" dirty="0" smtClean="0">
                <a:solidFill>
                  <a:schemeClr val="bg1">
                    <a:lumMod val="50000"/>
                  </a:schemeClr>
                </a:solidFill>
              </a:rPr>
              <a:t>Fallas</a:t>
            </a:r>
            <a:endParaRPr lang="es-C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CR" sz="2400" dirty="0" smtClean="0">
                <a:solidFill>
                  <a:schemeClr val="bg1">
                    <a:lumMod val="50000"/>
                  </a:schemeClr>
                </a:solidFill>
              </a:rPr>
              <a:t>20 de abril </a:t>
            </a:r>
            <a:r>
              <a:rPr lang="es-CR" sz="2400" dirty="0">
                <a:solidFill>
                  <a:schemeClr val="bg1">
                    <a:lumMod val="50000"/>
                  </a:schemeClr>
                </a:solidFill>
              </a:rPr>
              <a:t>del 2017</a:t>
            </a:r>
          </a:p>
        </p:txBody>
      </p:sp>
    </p:spTree>
    <p:extLst>
      <p:ext uri="{BB962C8B-B14F-4D97-AF65-F5344CB8AC3E}">
        <p14:creationId xmlns:p14="http://schemas.microsoft.com/office/powerpoint/2010/main" val="41496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5556" y="5486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76092"/>
                </a:solidFill>
                <a:cs typeface="Arial"/>
              </a:rPr>
              <a:t>Aumento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de </a:t>
            </a:r>
            <a:r>
              <a:rPr lang="en-US" sz="2800" b="1" dirty="0" err="1">
                <a:solidFill>
                  <a:srgbClr val="376092"/>
                </a:solidFill>
                <a:cs typeface="Arial"/>
              </a:rPr>
              <a:t>gasto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de capital se </a:t>
            </a:r>
            <a:r>
              <a:rPr lang="en-US" sz="2800" b="1" dirty="0" err="1">
                <a:solidFill>
                  <a:srgbClr val="376092"/>
                </a:solidFill>
                <a:cs typeface="Arial"/>
              </a:rPr>
              <a:t>explica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</a:t>
            </a:r>
            <a:r>
              <a:rPr lang="en-US" sz="2800" b="1" dirty="0" err="1">
                <a:solidFill>
                  <a:srgbClr val="376092"/>
                </a:solidFill>
                <a:cs typeface="Arial"/>
              </a:rPr>
              <a:t>por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</a:t>
            </a:r>
            <a:r>
              <a:rPr lang="en-US" sz="2800" b="1" dirty="0" err="1">
                <a:solidFill>
                  <a:srgbClr val="376092"/>
                </a:solidFill>
                <a:cs typeface="Arial"/>
              </a:rPr>
              <a:t>transferencias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 para </a:t>
            </a:r>
            <a:r>
              <a:rPr lang="en-US" sz="2800" b="1" dirty="0" err="1">
                <a:solidFill>
                  <a:srgbClr val="376092"/>
                </a:solidFill>
                <a:cs typeface="Arial"/>
              </a:rPr>
              <a:t>infraestructura</a:t>
            </a:r>
            <a:r>
              <a:rPr lang="en-US" sz="2800" b="1" dirty="0">
                <a:solidFill>
                  <a:srgbClr val="376092"/>
                </a:solidFill>
                <a:cs typeface="Arial"/>
              </a:rPr>
              <a:t> </a:t>
            </a:r>
            <a:r>
              <a:rPr lang="en-US" sz="2800" b="1" dirty="0" smtClean="0">
                <a:solidFill>
                  <a:srgbClr val="376092"/>
                </a:solidFill>
                <a:cs typeface="Arial"/>
              </a:rPr>
              <a:t>vial y </a:t>
            </a:r>
            <a:r>
              <a:rPr lang="en-US" sz="2800" b="1" dirty="0" err="1" smtClean="0">
                <a:solidFill>
                  <a:srgbClr val="376092"/>
                </a:solidFill>
                <a:cs typeface="Arial"/>
              </a:rPr>
              <a:t>educativa</a:t>
            </a:r>
            <a:r>
              <a:rPr lang="en-US" sz="2800" b="1" dirty="0" smtClean="0">
                <a:solidFill>
                  <a:srgbClr val="376092"/>
                </a:solidFill>
                <a:cs typeface="Arial"/>
              </a:rPr>
              <a:t> </a:t>
            </a:r>
            <a:endParaRPr lang="es-CR" sz="2800" b="1" dirty="0">
              <a:solidFill>
                <a:srgbClr val="376092"/>
              </a:solidFill>
              <a:cs typeface="Arial"/>
            </a:endParaRPr>
          </a:p>
        </p:txBody>
      </p:sp>
      <p:graphicFrame>
        <p:nvGraphicFramePr>
          <p:cNvPr id="5" name="3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04630"/>
              </p:ext>
            </p:extLst>
          </p:nvPr>
        </p:nvGraphicFramePr>
        <p:xfrm>
          <a:off x="323528" y="155679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5576" y="57332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 </a:t>
            </a:r>
            <a:r>
              <a:rPr lang="en-US" sz="2000" dirty="0" err="1" smtClean="0"/>
              <a:t>aumento</a:t>
            </a:r>
            <a:r>
              <a:rPr lang="en-US" sz="2000" dirty="0" smtClean="0"/>
              <a:t> del </a:t>
            </a:r>
            <a:r>
              <a:rPr lang="en-US" sz="2000" dirty="0" err="1" smtClean="0"/>
              <a:t>gasto</a:t>
            </a:r>
            <a:r>
              <a:rPr lang="en-US" sz="2000" dirty="0" smtClean="0"/>
              <a:t> de capital </a:t>
            </a:r>
            <a:r>
              <a:rPr lang="en-US" sz="2000" dirty="0" err="1" smtClean="0"/>
              <a:t>explica</a:t>
            </a:r>
            <a:r>
              <a:rPr lang="en-US" sz="2000" dirty="0" smtClean="0"/>
              <a:t> el 27,4% del </a:t>
            </a:r>
            <a:r>
              <a:rPr lang="en-US" sz="2000" dirty="0" err="1" smtClean="0"/>
              <a:t>aumento</a:t>
            </a:r>
            <a:r>
              <a:rPr lang="en-US" sz="2000" dirty="0" smtClean="0"/>
              <a:t> en el </a:t>
            </a:r>
            <a:r>
              <a:rPr lang="en-US" sz="2000" dirty="0" err="1" smtClean="0"/>
              <a:t>gasto</a:t>
            </a:r>
            <a:r>
              <a:rPr lang="en-US" sz="2000" dirty="0" smtClean="0"/>
              <a:t> total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9781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91552"/>
              </p:ext>
            </p:extLst>
          </p:nvPr>
        </p:nvGraphicFramePr>
        <p:xfrm>
          <a:off x="935596" y="980728"/>
          <a:ext cx="7200799" cy="44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7850" y="537321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deuda</a:t>
            </a:r>
            <a:r>
              <a:rPr lang="en-US" dirty="0" smtClean="0"/>
              <a:t>  </a:t>
            </a:r>
            <a:r>
              <a:rPr lang="en-US" dirty="0" err="1" smtClean="0"/>
              <a:t>repercute</a:t>
            </a:r>
            <a:r>
              <a:rPr lang="en-US" dirty="0" smtClean="0"/>
              <a:t> en el 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crecimiento</a:t>
            </a:r>
            <a:r>
              <a:rPr lang="en-US" dirty="0" smtClean="0"/>
              <a:t> en los </a:t>
            </a:r>
            <a:r>
              <a:rPr lang="en-US" dirty="0" err="1" smtClean="0"/>
              <a:t>intereses</a:t>
            </a:r>
            <a:r>
              <a:rPr lang="en-US" dirty="0" smtClean="0"/>
              <a:t>, </a:t>
            </a:r>
            <a:r>
              <a:rPr lang="en-US" dirty="0" err="1" smtClean="0"/>
              <a:t>pese</a:t>
            </a:r>
            <a:r>
              <a:rPr lang="en-US" dirty="0" smtClean="0"/>
              <a:t> al </a:t>
            </a:r>
            <a:r>
              <a:rPr lang="en-US" dirty="0" err="1" smtClean="0"/>
              <a:t>aumento</a:t>
            </a:r>
            <a:r>
              <a:rPr lang="en-US" dirty="0" smtClean="0"/>
              <a:t> en el </a:t>
            </a:r>
            <a:r>
              <a:rPr lang="en-US" dirty="0" err="1" smtClean="0"/>
              <a:t>tamaño</a:t>
            </a:r>
            <a:r>
              <a:rPr lang="en-US" dirty="0" smtClean="0"/>
              <a:t> de la </a:t>
            </a:r>
            <a:r>
              <a:rPr lang="en-US" dirty="0" err="1" smtClean="0"/>
              <a:t>deuda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Crecimiento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obedece</a:t>
            </a:r>
            <a:r>
              <a:rPr lang="en-US" dirty="0" smtClean="0"/>
              <a:t> a </a:t>
            </a:r>
            <a:r>
              <a:rPr lang="en-US" dirty="0" err="1" smtClean="0"/>
              <a:t>aumento</a:t>
            </a:r>
            <a:r>
              <a:rPr lang="en-US" dirty="0" smtClean="0"/>
              <a:t> en </a:t>
            </a:r>
            <a:r>
              <a:rPr lang="en-US" dirty="0" err="1" smtClean="0"/>
              <a:t>transferencias</a:t>
            </a:r>
            <a:r>
              <a:rPr lang="en-US" dirty="0" smtClean="0"/>
              <a:t> al sector de </a:t>
            </a:r>
            <a:r>
              <a:rPr lang="en-US" dirty="0" err="1" smtClean="0"/>
              <a:t>educación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sp>
        <p:nvSpPr>
          <p:cNvPr id="5" name="4 CuadroTexto"/>
          <p:cNvSpPr txBox="1"/>
          <p:nvPr/>
        </p:nvSpPr>
        <p:spPr>
          <a:xfrm>
            <a:off x="8025" y="260648"/>
            <a:ext cx="920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dirty="0" smtClean="0"/>
              <a:t>Desaceleración de intereses y remuneraciones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64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76672"/>
            <a:ext cx="9201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 71% del </a:t>
            </a:r>
            <a:r>
              <a:rPr lang="en-US" dirty="0" err="1" smtClean="0"/>
              <a:t>aumento</a:t>
            </a:r>
            <a:r>
              <a:rPr lang="en-US" dirty="0" smtClean="0"/>
              <a:t> del </a:t>
            </a:r>
            <a:r>
              <a:rPr lang="en-US" dirty="0" err="1" smtClean="0"/>
              <a:t>gasto</a:t>
            </a:r>
            <a:r>
              <a:rPr lang="en-US" dirty="0" smtClean="0"/>
              <a:t> a </a:t>
            </a:r>
            <a:r>
              <a:rPr lang="en-US" dirty="0" err="1" smtClean="0"/>
              <a:t>marzo</a:t>
            </a:r>
            <a:endParaRPr lang="en-US" dirty="0" smtClean="0"/>
          </a:p>
          <a:p>
            <a:r>
              <a:rPr lang="en-US" dirty="0" smtClean="0"/>
              <a:t> se </a:t>
            </a:r>
            <a:r>
              <a:rPr lang="en-US" dirty="0" err="1" smtClean="0"/>
              <a:t>explica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transferencias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gasto</a:t>
            </a:r>
            <a:r>
              <a:rPr lang="en-US" dirty="0" smtClean="0"/>
              <a:t> de capital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530120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Transferencias</a:t>
            </a:r>
            <a:r>
              <a:rPr lang="en-US" dirty="0" smtClean="0"/>
              <a:t>: FEES, Juntas de </a:t>
            </a:r>
            <a:r>
              <a:rPr lang="en-US" dirty="0" err="1" smtClean="0"/>
              <a:t>Educación</a:t>
            </a:r>
            <a:r>
              <a:rPr lang="en-US" dirty="0" smtClean="0"/>
              <a:t> y </a:t>
            </a:r>
            <a:r>
              <a:rPr lang="en-US" dirty="0" err="1" smtClean="0"/>
              <a:t>préstamo</a:t>
            </a:r>
            <a:r>
              <a:rPr lang="en-US" dirty="0" smtClean="0"/>
              <a:t> </a:t>
            </a:r>
            <a:r>
              <a:rPr lang="en-US" dirty="0"/>
              <a:t>del </a:t>
            </a:r>
            <a:r>
              <a:rPr lang="en-US" dirty="0" err="1"/>
              <a:t>Banco</a:t>
            </a:r>
            <a:r>
              <a:rPr lang="en-US" dirty="0"/>
              <a:t> Mundial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educación</a:t>
            </a:r>
            <a:r>
              <a:rPr lang="en-US" dirty="0" smtClean="0"/>
              <a:t> superior (</a:t>
            </a:r>
            <a:r>
              <a:rPr lang="en-US" dirty="0" err="1" smtClean="0"/>
              <a:t>infraestructura</a:t>
            </a:r>
            <a:r>
              <a:rPr lang="en-US" dirty="0" smtClean="0"/>
              <a:t>, </a:t>
            </a:r>
            <a:r>
              <a:rPr lang="en-US" dirty="0" err="1" smtClean="0"/>
              <a:t>becas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Las </a:t>
            </a:r>
            <a:r>
              <a:rPr lang="en-US" b="1" dirty="0" err="1" smtClean="0"/>
              <a:t>remuneraciones</a:t>
            </a:r>
            <a:r>
              <a:rPr lang="en-US" b="1" dirty="0" smtClean="0"/>
              <a:t> solo </a:t>
            </a:r>
            <a:r>
              <a:rPr lang="en-US" b="1" dirty="0" err="1" smtClean="0"/>
              <a:t>crecen</a:t>
            </a:r>
            <a:r>
              <a:rPr lang="en-US" b="1" dirty="0" smtClean="0"/>
              <a:t> un 3,2% </a:t>
            </a:r>
            <a:r>
              <a:rPr lang="en-US" dirty="0" smtClean="0"/>
              <a:t>con </a:t>
            </a:r>
            <a:r>
              <a:rPr lang="en-US" dirty="0" err="1" smtClean="0"/>
              <a:t>respecto</a:t>
            </a:r>
            <a:r>
              <a:rPr lang="en-US" dirty="0" smtClean="0"/>
              <a:t> a </a:t>
            </a:r>
            <a:r>
              <a:rPr lang="en-US" dirty="0" err="1" smtClean="0"/>
              <a:t>marzo</a:t>
            </a:r>
            <a:r>
              <a:rPr lang="en-US" dirty="0" smtClean="0"/>
              <a:t> 2016</a:t>
            </a:r>
            <a:endParaRPr lang="es-CR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73134"/>
              </p:ext>
            </p:extLst>
          </p:nvPr>
        </p:nvGraphicFramePr>
        <p:xfrm>
          <a:off x="1187624" y="1772816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1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93998"/>
              </p:ext>
            </p:extLst>
          </p:nvPr>
        </p:nvGraphicFramePr>
        <p:xfrm>
          <a:off x="1259632" y="1340768"/>
          <a:ext cx="69847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476672"/>
            <a:ext cx="920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Tendencia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remuneraciones</a:t>
            </a:r>
            <a:r>
              <a:rPr lang="en-US" dirty="0" smtClean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63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3323" y="574942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 </a:t>
            </a:r>
          </a:p>
          <a:p>
            <a:endParaRPr lang="es-CR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115" y="260648"/>
            <a:ext cx="879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800" b="1" dirty="0" smtClean="0"/>
              <a:t>A marzo 2017: </a:t>
            </a:r>
          </a:p>
          <a:p>
            <a:pPr algn="ctr"/>
            <a:r>
              <a:rPr lang="es-CR" sz="2800" b="1" dirty="0" smtClean="0"/>
              <a:t>Déficit primario y financiero se mantienen </a:t>
            </a:r>
          </a:p>
          <a:p>
            <a:pPr algn="ctr"/>
            <a:r>
              <a:rPr lang="es-CR" sz="2800" b="1" dirty="0" smtClean="0"/>
              <a:t>como % del PIB</a:t>
            </a: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4170"/>
              </p:ext>
            </p:extLst>
          </p:nvPr>
        </p:nvGraphicFramePr>
        <p:xfrm>
          <a:off x="755576" y="1628800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8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4208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Gestión</a:t>
            </a:r>
            <a:r>
              <a:rPr lang="en-US" sz="4800" b="1" dirty="0" smtClean="0">
                <a:solidFill>
                  <a:schemeClr val="tx2"/>
                </a:solidFill>
              </a:rPr>
              <a:t> de </a:t>
            </a:r>
            <a:r>
              <a:rPr lang="en-US" sz="4800" b="1" dirty="0" err="1" smtClean="0">
                <a:solidFill>
                  <a:schemeClr val="tx2"/>
                </a:solidFill>
              </a:rPr>
              <a:t>deuda</a:t>
            </a:r>
            <a:endParaRPr lang="es-C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7751" y="98421"/>
            <a:ext cx="8386400" cy="1323439"/>
          </a:xfr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Colocaciones a Mercado: </a:t>
            </a:r>
            <a:r>
              <a:rPr lang="es-ES" sz="2800" b="1" dirty="0" smtClean="0">
                <a:solidFill>
                  <a:schemeClr val="accent1"/>
                </a:solidFill>
              </a:rPr>
              <a:t>Proyectadas </a:t>
            </a:r>
            <a:r>
              <a:rPr lang="es-ES" sz="2800" b="1" dirty="0">
                <a:solidFill>
                  <a:schemeClr val="accent1"/>
                </a:solidFill>
              </a:rPr>
              <a:t>y Reales</a:t>
            </a:r>
            <a:br>
              <a:rPr lang="es-ES" sz="2800" b="1" dirty="0">
                <a:solidFill>
                  <a:schemeClr val="accent1"/>
                </a:solidFill>
              </a:rPr>
            </a:br>
            <a:r>
              <a:rPr lang="es-ES" sz="2800" b="1" dirty="0">
                <a:solidFill>
                  <a:schemeClr val="accent1"/>
                </a:solidFill>
              </a:rPr>
              <a:t>2015 - 2017</a:t>
            </a:r>
            <a:br>
              <a:rPr lang="es-ES" sz="2800" b="1" dirty="0">
                <a:solidFill>
                  <a:schemeClr val="accent1"/>
                </a:solidFill>
              </a:rPr>
            </a:br>
            <a:r>
              <a:rPr lang="es-ES" sz="2400" b="1" dirty="0">
                <a:solidFill>
                  <a:schemeClr val="accent1"/>
                </a:solidFill>
              </a:rPr>
              <a:t>Millones de Colones</a:t>
            </a:r>
            <a:endParaRPr lang="es-CR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1" y="1412776"/>
            <a:ext cx="8351837" cy="503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48264" y="328498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400" b="1" dirty="0" smtClean="0"/>
              <a:t>72%</a:t>
            </a:r>
            <a:endParaRPr lang="es-CR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07751" y="6451625"/>
            <a:ext cx="790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solo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meses</a:t>
            </a:r>
            <a:r>
              <a:rPr lang="en-US" dirty="0" smtClean="0"/>
              <a:t> del 2017 se ha </a:t>
            </a:r>
            <a:r>
              <a:rPr lang="en-US" dirty="0" err="1" smtClean="0"/>
              <a:t>colocado</a:t>
            </a:r>
            <a:r>
              <a:rPr lang="en-US" dirty="0" smtClean="0"/>
              <a:t> el 72% del </a:t>
            </a:r>
            <a:r>
              <a:rPr lang="en-US" dirty="0" err="1" smtClean="0"/>
              <a:t>monto</a:t>
            </a:r>
            <a:r>
              <a:rPr lang="en-US" dirty="0" smtClean="0"/>
              <a:t> </a:t>
            </a:r>
            <a:r>
              <a:rPr lang="en-US" dirty="0" err="1" smtClean="0"/>
              <a:t>proyectado</a:t>
            </a:r>
            <a:r>
              <a:rPr lang="en-US" dirty="0" smtClean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90905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796925"/>
          </a:xfrm>
        </p:spPr>
        <p:txBody>
          <a:bodyPr>
            <a:normAutofit/>
          </a:bodyPr>
          <a:lstStyle/>
          <a:p>
            <a:r>
              <a:rPr lang="es-CR" sz="2800" b="1" dirty="0">
                <a:solidFill>
                  <a:schemeClr val="accent1"/>
                </a:solidFill>
              </a:rPr>
              <a:t>Costo Servicio Deuda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158162" cy="5183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buena</a:t>
            </a:r>
            <a:r>
              <a:rPr lang="en-US" sz="2000" dirty="0" smtClean="0"/>
              <a:t> </a:t>
            </a:r>
            <a:r>
              <a:rPr lang="en-US" sz="2000" dirty="0" err="1" smtClean="0"/>
              <a:t>gestión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deuda</a:t>
            </a:r>
            <a:r>
              <a:rPr lang="en-US" sz="2000" dirty="0" smtClean="0"/>
              <a:t> </a:t>
            </a:r>
            <a:r>
              <a:rPr lang="en-US" sz="2000" dirty="0" err="1" smtClean="0"/>
              <a:t>permitió</a:t>
            </a:r>
            <a:r>
              <a:rPr lang="en-US" sz="2000" dirty="0" smtClean="0"/>
              <a:t> </a:t>
            </a:r>
            <a:r>
              <a:rPr lang="en-US" sz="2000" dirty="0" err="1" smtClean="0"/>
              <a:t>reducir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costo</a:t>
            </a:r>
            <a:r>
              <a:rPr lang="en-US" sz="2000" dirty="0" smtClean="0"/>
              <a:t> , lo que se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menor</a:t>
            </a:r>
            <a:r>
              <a:rPr lang="en-US" sz="2000" dirty="0" smtClean="0"/>
              <a:t> </a:t>
            </a:r>
            <a:r>
              <a:rPr lang="en-US" sz="2000" dirty="0" err="1" smtClean="0"/>
              <a:t>crecimiento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intereses</a:t>
            </a:r>
            <a:r>
              <a:rPr lang="en-US" sz="2000" dirty="0" smtClean="0"/>
              <a:t>. Entre los </a:t>
            </a:r>
            <a:r>
              <a:rPr lang="en-US" sz="2000" dirty="0" err="1" smtClean="0"/>
              <a:t>aspectos</a:t>
            </a:r>
            <a:r>
              <a:rPr lang="en-US" sz="2000" dirty="0" smtClean="0"/>
              <a:t> que </a:t>
            </a:r>
            <a:r>
              <a:rPr lang="en-US" sz="2000" dirty="0" err="1" smtClean="0"/>
              <a:t>ayudaron</a:t>
            </a:r>
            <a:r>
              <a:rPr lang="en-US" sz="2000" dirty="0" smtClean="0"/>
              <a:t> a </a:t>
            </a:r>
            <a:r>
              <a:rPr lang="en-US" sz="2000" dirty="0" err="1" smtClean="0"/>
              <a:t>obtener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</a:t>
            </a:r>
            <a:r>
              <a:rPr lang="en-US" sz="2000" dirty="0"/>
              <a:t> </a:t>
            </a:r>
            <a:r>
              <a:rPr lang="en-US" sz="2000" dirty="0" err="1" smtClean="0"/>
              <a:t>están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s-CR" sz="2000" dirty="0" smtClean="0"/>
          </a:p>
          <a:p>
            <a:r>
              <a:rPr lang="es-CR" sz="2000" dirty="0" smtClean="0"/>
              <a:t>Mayores plazos de colocación que reducen la presión en el corto plazo.</a:t>
            </a:r>
          </a:p>
          <a:p>
            <a:r>
              <a:rPr lang="es-CR" sz="2000" dirty="0" smtClean="0"/>
              <a:t>Menores tasas de interés, aproximadamente, una reducción de 200 puntos base.</a:t>
            </a:r>
          </a:p>
          <a:p>
            <a:r>
              <a:rPr lang="es-CR" sz="2000" dirty="0" smtClean="0"/>
              <a:t>Los canjes permitieron “retirar” del mercado series en circulación con altos costos del servicio de la deuda (tasas faciales en promedio 11%) y sustituirse por nuevos valores a tasas faciales menores (cerca del 8%). </a:t>
            </a:r>
          </a:p>
          <a:p>
            <a:r>
              <a:rPr lang="en-US" sz="2000" dirty="0" smtClean="0"/>
              <a:t>Tesoro </a:t>
            </a:r>
            <a:r>
              <a:rPr lang="en-US" sz="2000" dirty="0" err="1" smtClean="0"/>
              <a:t>Directo</a:t>
            </a:r>
            <a:r>
              <a:rPr lang="en-US" sz="2000" dirty="0" smtClean="0"/>
              <a:t> que </a:t>
            </a:r>
            <a:r>
              <a:rPr lang="en-US" sz="2000" dirty="0" err="1" smtClean="0"/>
              <a:t>permitió</a:t>
            </a:r>
            <a:r>
              <a:rPr lang="en-US" sz="2000" dirty="0" smtClean="0"/>
              <a:t> la </a:t>
            </a:r>
            <a:r>
              <a:rPr lang="en-US" sz="2000" dirty="0" err="1" smtClean="0"/>
              <a:t>colocación</a:t>
            </a:r>
            <a:r>
              <a:rPr lang="en-US" sz="2000" dirty="0" smtClean="0"/>
              <a:t> de  </a:t>
            </a:r>
            <a:r>
              <a:rPr lang="en-US" sz="2000" dirty="0" err="1" smtClean="0"/>
              <a:t>casi</a:t>
            </a:r>
            <a:r>
              <a:rPr lang="en-US" sz="2000" dirty="0" smtClean="0"/>
              <a:t> ¢600.000 </a:t>
            </a:r>
            <a:r>
              <a:rPr lang="en-US" sz="2000" dirty="0" err="1" smtClean="0"/>
              <a:t>millones</a:t>
            </a:r>
            <a:r>
              <a:rPr lang="en-US" sz="2000" dirty="0" smtClean="0"/>
              <a:t> a </a:t>
            </a:r>
            <a:r>
              <a:rPr lang="en-US" sz="2000" dirty="0" err="1" smtClean="0"/>
              <a:t>marzo</a:t>
            </a:r>
            <a:r>
              <a:rPr lang="en-US" sz="2000" dirty="0" smtClean="0"/>
              <a:t> 2017</a:t>
            </a:r>
            <a:r>
              <a:rPr lang="en-US" sz="2000" dirty="0" smtClean="0"/>
              <a:t>. </a:t>
            </a:r>
            <a:r>
              <a:rPr lang="en-US" sz="2000" dirty="0" err="1" smtClean="0"/>
              <a:t>Saldo</a:t>
            </a:r>
            <a:r>
              <a:rPr lang="en-US" sz="2000" dirty="0" smtClean="0"/>
              <a:t> total </a:t>
            </a:r>
            <a:r>
              <a:rPr lang="en-US" sz="2000" dirty="0" err="1" smtClean="0"/>
              <a:t>acumulado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654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2564903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 smtClean="0">
                <a:solidFill>
                  <a:schemeClr val="tx2"/>
                </a:solidFill>
              </a:rPr>
              <a:t>Reflexión final</a:t>
            </a:r>
            <a:endParaRPr lang="es-CR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260648"/>
            <a:ext cx="7848872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800" dirty="0" smtClean="0"/>
              <a:t>Tenemos buenos resultados, pero siguen siendo insuficientes.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800" dirty="0" smtClean="0"/>
              <a:t>La gestión de deuda ha sido exitosa, pero el problema continúa agravándose, pues cada año el déficit fiscal hace que el tamaño de la deuda crezca y que evantualmente se encarezca su costo.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8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800" dirty="0"/>
              <a:t>Se requiere con urgencia la aprobación de los proyectos de IVA, Renta y Regla </a:t>
            </a:r>
            <a:r>
              <a:rPr lang="es-CR" sz="2800" dirty="0" smtClean="0"/>
              <a:t>Fiscal, para desacelerar el crecimiento de la deuda.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800" dirty="0" smtClean="0"/>
              <a:t>Los efectos de la reforma hacendaria beneficiarán al país y al próximo gobierno.</a:t>
            </a:r>
            <a:endParaRPr lang="es-C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835490" y="404664"/>
            <a:ext cx="735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376092"/>
                </a:solidFill>
                <a:cs typeface="Arial"/>
              </a:rPr>
              <a:t>Agenda </a:t>
            </a:r>
            <a:r>
              <a:rPr lang="es-ES" sz="4000" b="1" dirty="0" smtClean="0">
                <a:cs typeface="Arial"/>
              </a:rPr>
              <a:t> </a:t>
            </a:r>
            <a:endParaRPr lang="es-ES" sz="4000" b="1" dirty="0">
              <a:cs typeface="Arial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37278347"/>
              </p:ext>
            </p:extLst>
          </p:nvPr>
        </p:nvGraphicFramePr>
        <p:xfrm>
          <a:off x="771389" y="1484784"/>
          <a:ext cx="74853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3754865"/>
              </p:ext>
            </p:extLst>
          </p:nvPr>
        </p:nvGraphicFramePr>
        <p:xfrm>
          <a:off x="1259632" y="1412776"/>
          <a:ext cx="666867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750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041"/>
              </p:ext>
            </p:extLst>
          </p:nvPr>
        </p:nvGraphicFramePr>
        <p:xfrm>
          <a:off x="323528" y="1988840"/>
          <a:ext cx="8687309" cy="31309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2248"/>
                <a:gridCol w="1994675"/>
                <a:gridCol w="626666"/>
                <a:gridCol w="617450"/>
                <a:gridCol w="654313"/>
                <a:gridCol w="626666"/>
                <a:gridCol w="663528"/>
                <a:gridCol w="617450"/>
                <a:gridCol w="654313"/>
              </a:tblGrid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Indicadores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20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lang="es-C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Propósito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R" sz="1800" u="none" strike="noStrike" dirty="0" smtClean="0">
                          <a:effectLst/>
                          <a:latin typeface="+mn-lt"/>
                        </a:rPr>
                        <a:t>Ingresos totales/PIB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Análisis </a:t>
                      </a:r>
                      <a:r>
                        <a:rPr lang="es-CR" sz="1800" u="none" strike="noStrike" dirty="0" smtClean="0">
                          <a:effectLst/>
                          <a:latin typeface="+mn-lt"/>
                        </a:rPr>
                        <a:t>tendencia</a:t>
                      </a:r>
                      <a:r>
                        <a:rPr lang="es-CR" sz="18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R" sz="1800" u="none" strike="noStrike" dirty="0" smtClean="0">
                          <a:effectLst/>
                          <a:latin typeface="+mn-lt"/>
                        </a:rPr>
                        <a:t>ingresos </a:t>
                      </a: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totales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14,0%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14,2%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14,0%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14,2%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13,9%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14,3%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14,6%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Tasa </a:t>
                      </a:r>
                      <a:r>
                        <a:rPr lang="es-CR" sz="1800" u="none" strike="noStrike" dirty="0" err="1" smtClean="0">
                          <a:effectLst/>
                          <a:latin typeface="+mn-lt"/>
                        </a:rPr>
                        <a:t>var</a:t>
                      </a:r>
                      <a:r>
                        <a:rPr lang="es-CR" sz="1800" u="none" strike="noStrike" dirty="0" smtClean="0">
                          <a:effectLst/>
                          <a:latin typeface="+mn-lt"/>
                        </a:rPr>
                        <a:t>. Ingresos </a:t>
                      </a: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y utilidades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Esfuerzo recaudador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8,8%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10,8%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7,6%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13,8%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7,6%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14,3%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13,5%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9233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Ingresos tributarios/PIB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Análisis tendencia de la Carga tributaria 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12,7%</a:t>
                      </a:r>
                      <a:endParaRPr lang="es-C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13,0%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12,9%</a:t>
                      </a:r>
                      <a:endParaRPr lang="es-C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13,2%</a:t>
                      </a:r>
                      <a:endParaRPr lang="es-C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12,9%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13,2%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13,3%</a:t>
                      </a:r>
                      <a:endParaRPr lang="es-C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9233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Impuestos ingresos y utilidad/PIB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Progresividad estructura tributaria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3,8%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3,9%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3,8%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4,1%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4,0%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4,3%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4,5%</a:t>
                      </a:r>
                      <a:endParaRPr lang="es-CR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Impuesto Ventas/PIB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Esfuerzo recaudador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4,7%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4,8%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>
                          <a:effectLst/>
                          <a:latin typeface="+mn-lt"/>
                        </a:rPr>
                        <a:t>4,8%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4,7%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4,6%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4,6%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u="none" strike="noStrike" dirty="0">
                          <a:effectLst/>
                          <a:latin typeface="+mn-lt"/>
                        </a:rPr>
                        <a:t>4,5%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54868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Esfuerzos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realizados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mejoran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tendencia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indicadores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ingresos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gastos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durante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últimos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s-CR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ños</a:t>
            </a:r>
            <a:endParaRPr lang="es-C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16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62717"/>
              </p:ext>
            </p:extLst>
          </p:nvPr>
        </p:nvGraphicFramePr>
        <p:xfrm>
          <a:off x="251520" y="2132856"/>
          <a:ext cx="8784976" cy="35054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16224"/>
                <a:gridCol w="2258220"/>
                <a:gridCol w="633712"/>
                <a:gridCol w="624391"/>
                <a:gridCol w="661669"/>
                <a:gridCol w="633712"/>
                <a:gridCol w="670988"/>
                <a:gridCol w="624391"/>
                <a:gridCol w="661669"/>
              </a:tblGrid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u="none" strike="noStrike" dirty="0" smtClean="0">
                          <a:effectLst/>
                          <a:latin typeface="+mn-lt"/>
                        </a:rPr>
                        <a:t>Indicadores</a:t>
                      </a:r>
                      <a:r>
                        <a:rPr lang="es-CR" sz="1800" b="1" u="none" strike="noStrike" baseline="0" dirty="0" smtClean="0">
                          <a:effectLst/>
                          <a:latin typeface="+mn-lt"/>
                        </a:rPr>
                        <a:t> de gasto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Propósito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2010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2011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2012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2013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2014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2015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Tasa </a:t>
                      </a:r>
                      <a:r>
                        <a:rPr lang="es-CR" sz="1600" u="none" strike="noStrike" dirty="0" err="1" smtClean="0">
                          <a:effectLst/>
                          <a:latin typeface="+mn-lt"/>
                        </a:rPr>
                        <a:t>var</a:t>
                      </a:r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gto total sin </a:t>
                      </a:r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intereses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Esfuerzo control gasto total sin intereses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29,0%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2,9%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11,2%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11,5%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9,2%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9,0%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5,5%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Ingresos totales/ gto total sin </a:t>
                      </a:r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intereses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Razón aumento ingresos y control gasto sin intereses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>
                          <a:effectLst/>
                          <a:latin typeface="+mn-lt"/>
                        </a:rPr>
                        <a:t>82,6%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88,4%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86,1%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83,4%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82,1%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82,8%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85,6%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Gasto total sin intereses/PIB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Mide gasto corriente sin intereses + gasto capital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17,0%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16,0%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16,3%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17,1%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17,0%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17,2%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17,0%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Remuneraciones/PIB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Tendencia remuneraciones</a:t>
                      </a:r>
                      <a:r>
                        <a:rPr lang="es-CR" sz="1600" u="none" strike="noStrike" baseline="0" dirty="0" smtClean="0">
                          <a:effectLst/>
                          <a:latin typeface="+mn-lt"/>
                        </a:rPr>
                        <a:t> -</a:t>
                      </a:r>
                      <a:r>
                        <a:rPr lang="es-CR" sz="1600" u="none" strike="noStrike" dirty="0" smtClean="0">
                          <a:effectLst/>
                          <a:latin typeface="+mn-lt"/>
                        </a:rPr>
                        <a:t>Restricción </a:t>
                      </a:r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salarial (según inflación)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6,9%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7,1%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7,0%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7,3%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7,2%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7,2%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7,0%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9233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Servicios </a:t>
                      </a:r>
                      <a:r>
                        <a:rPr lang="es-C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sociales /PIB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Esfuerzo mantener condiciones programas sociales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11,6%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11,3%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11,8%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12,0%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11,9%</a:t>
                      </a:r>
                      <a:endParaRPr lang="es-C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12,2%</a:t>
                      </a:r>
                      <a:endParaRPr lang="es-C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12,0%</a:t>
                      </a:r>
                      <a:endParaRPr lang="es-C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  <a:tr h="19233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Gastos capital/PIB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Esfuerzo de inversión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2,3%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1,4%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1,4%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1,6%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1,7%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1,8%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u="none" strike="noStrike" dirty="0">
                          <a:effectLst/>
                          <a:latin typeface="+mn-lt"/>
                        </a:rPr>
                        <a:t>1,8%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42" marR="8742" marT="8742" marB="0" anchor="b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548680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Esfuerzos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realizados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mejoran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tendencia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indicadores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ingresos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 </a:t>
            </a: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gastos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durante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últimos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</a:t>
            </a:r>
            <a:r>
              <a:rPr lang="es-CR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ños</a:t>
            </a:r>
            <a:endParaRPr lang="es-C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5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6070" y="2060848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R" dirty="0" smtClean="0"/>
              <a:t>Los resultados evidencian el </a:t>
            </a:r>
            <a:r>
              <a:rPr lang="es-CR" b="1" dirty="0" smtClean="0"/>
              <a:t>impacto positivo de las acciones administrativas </a:t>
            </a:r>
            <a:r>
              <a:rPr lang="es-CR" dirty="0" smtClean="0"/>
              <a:t>para mejorar la situación fiscal. A ello se sumará el efecto de la nueva legislación. </a:t>
            </a:r>
          </a:p>
          <a:p>
            <a:pPr marL="285750" indent="-285750">
              <a:buFont typeface="Arial" pitchFamily="34" charset="0"/>
              <a:buChar char="•"/>
            </a:pPr>
            <a:endParaRPr lang="es-C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R" dirty="0" smtClean="0"/>
              <a:t>El tamaño de la deuda y el déficit que se proyecta en un futuro cercano, hacen que los buenos </a:t>
            </a:r>
            <a:r>
              <a:rPr lang="es-CR" b="1" dirty="0" smtClean="0"/>
              <a:t>resultados de estas acciones sean insuficientes</a:t>
            </a:r>
            <a:r>
              <a:rPr lang="es-C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C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R" dirty="0" smtClean="0"/>
              <a:t>Reconocemos el </a:t>
            </a:r>
            <a:r>
              <a:rPr lang="es-CR" b="1" dirty="0" smtClean="0"/>
              <a:t>avance que ha habido en la Asamblea Legislativa con la aprobación de 8 proyectos</a:t>
            </a:r>
            <a:r>
              <a:rPr lang="es-CR" dirty="0" smtClean="0"/>
              <a:t> de fortalecimiento de la Hacienda Pública.</a:t>
            </a:r>
          </a:p>
          <a:p>
            <a:pPr marL="285750" indent="-285750">
              <a:buFont typeface="Arial" pitchFamily="34" charset="0"/>
              <a:buChar char="•"/>
            </a:pPr>
            <a:endParaRPr lang="es-C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R" b="1" dirty="0" smtClean="0"/>
              <a:t>Reiteramos nuestro llamado </a:t>
            </a:r>
            <a:r>
              <a:rPr lang="es-CR" dirty="0" smtClean="0"/>
              <a:t>a los partidos representados en la Asamblea Legislativa, para que el tema fiscal esté presente en sus agendas durante el próximo año legislativo. </a:t>
            </a:r>
            <a:endParaRPr lang="en-U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980728"/>
            <a:ext cx="860444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pesar</a:t>
            </a:r>
            <a:r>
              <a:rPr lang="en-US" dirty="0" smtClean="0"/>
              <a:t> de </a:t>
            </a:r>
            <a:r>
              <a:rPr lang="en-US" dirty="0" err="1" smtClean="0"/>
              <a:t>avances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culminar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fortalecimiento</a:t>
            </a:r>
            <a:r>
              <a:rPr lang="en-US" dirty="0" smtClean="0"/>
              <a:t> </a:t>
            </a:r>
            <a:r>
              <a:rPr lang="en-US" dirty="0" err="1" smtClean="0"/>
              <a:t>hacendario</a:t>
            </a:r>
            <a:r>
              <a:rPr lang="en-US" dirty="0" smtClean="0"/>
              <a:t> con IVA , </a:t>
            </a:r>
            <a:r>
              <a:rPr lang="en-US" dirty="0" err="1" smtClean="0"/>
              <a:t>Renta</a:t>
            </a:r>
            <a:r>
              <a:rPr lang="en-US" dirty="0" smtClean="0"/>
              <a:t> y </a:t>
            </a:r>
            <a:r>
              <a:rPr lang="en-US" dirty="0" err="1" smtClean="0"/>
              <a:t>Regla</a:t>
            </a:r>
            <a:r>
              <a:rPr lang="en-US" dirty="0" smtClean="0"/>
              <a:t> Fiscal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282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42088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Resultados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</a:rPr>
              <a:t>fiscales</a:t>
            </a:r>
            <a:r>
              <a:rPr lang="en-US" sz="4800" b="1" dirty="0" smtClean="0">
                <a:solidFill>
                  <a:schemeClr val="tx2"/>
                </a:solidFill>
              </a:rPr>
              <a:t> al </a:t>
            </a:r>
            <a:r>
              <a:rPr lang="en-US" sz="4800" b="1" dirty="0" err="1" smtClean="0">
                <a:solidFill>
                  <a:schemeClr val="tx2"/>
                </a:solidFill>
              </a:rPr>
              <a:t>mes</a:t>
            </a:r>
            <a:r>
              <a:rPr lang="en-US" sz="4800" b="1" dirty="0" smtClean="0">
                <a:solidFill>
                  <a:schemeClr val="tx2"/>
                </a:solidFill>
              </a:rPr>
              <a:t> de </a:t>
            </a:r>
            <a:r>
              <a:rPr lang="en-US" sz="4800" b="1" dirty="0" err="1" smtClean="0">
                <a:solidFill>
                  <a:schemeClr val="tx2"/>
                </a:solidFill>
              </a:rPr>
              <a:t>marzo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endParaRPr lang="es-C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000" y="404664"/>
            <a:ext cx="9144000" cy="966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R"/>
            </a:defPPr>
            <a:lvl1pPr algn="ctr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 smtClean="0"/>
              <a:t>Ingresos tributarios crecen a buen ritmo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7" y="5834798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R" sz="2000" b="1" dirty="0" smtClean="0"/>
              <a:t>Impuesto a los Ingresos y Utilidades continua creciendo a dos dígitos.</a:t>
            </a:r>
          </a:p>
          <a:p>
            <a:pPr marL="285750" indent="-285750">
              <a:buFont typeface="Arial" pitchFamily="34" charset="0"/>
              <a:buChar char="•"/>
            </a:pPr>
            <a:endParaRPr lang="es-CR" sz="2000" b="1" dirty="0" smtClean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98338"/>
              </p:ext>
            </p:extLst>
          </p:nvPr>
        </p:nvGraphicFramePr>
        <p:xfrm>
          <a:off x="1259632" y="1268760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4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920950"/>
              </p:ext>
            </p:extLst>
          </p:nvPr>
        </p:nvGraphicFramePr>
        <p:xfrm>
          <a:off x="827584" y="1124744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7694" y="47667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defRPr sz="2800" b="1">
                <a:solidFill>
                  <a:srgbClr val="376092"/>
                </a:solidFill>
                <a:cs typeface="Arial"/>
              </a:defRPr>
            </a:lvl1pPr>
          </a:lstStyle>
          <a:p>
            <a:r>
              <a:rPr lang="en-US" dirty="0" err="1" smtClean="0"/>
              <a:t>Tendencia</a:t>
            </a:r>
            <a:r>
              <a:rPr lang="en-US" dirty="0" smtClean="0"/>
              <a:t> del </a:t>
            </a:r>
            <a:r>
              <a:rPr lang="en-US" dirty="0" err="1" smtClean="0"/>
              <a:t>impuesto</a:t>
            </a:r>
            <a:r>
              <a:rPr lang="en-US" dirty="0" smtClean="0"/>
              <a:t> de </a:t>
            </a:r>
            <a:r>
              <a:rPr lang="en-US" dirty="0" err="1" smtClean="0"/>
              <a:t>renta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089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804968"/>
              </p:ext>
            </p:extLst>
          </p:nvPr>
        </p:nvGraphicFramePr>
        <p:xfrm>
          <a:off x="1024401" y="1844824"/>
          <a:ext cx="734481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10769" y="665753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defRPr sz="2800" b="1">
                <a:solidFill>
                  <a:srgbClr val="376092"/>
                </a:solidFill>
                <a:cs typeface="Arial"/>
              </a:defRPr>
            </a:lvl1pPr>
          </a:lstStyle>
          <a:p>
            <a:r>
              <a:rPr lang="es-CR" dirty="0" smtClean="0"/>
              <a:t>Creciente participación del impuesto de ingresos y utilidades en el total de los ingresos tributarios</a:t>
            </a:r>
            <a:endParaRPr lang="es-CR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5661248"/>
            <a:ext cx="8297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Esto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</a:t>
            </a:r>
            <a:r>
              <a:rPr lang="en-US" sz="2000" dirty="0" smtClean="0"/>
              <a:t> mayor </a:t>
            </a:r>
            <a:r>
              <a:rPr lang="en-US" sz="2000" dirty="0" err="1" smtClean="0"/>
              <a:t>progresividad</a:t>
            </a:r>
            <a:r>
              <a:rPr lang="en-US" sz="2000" dirty="0" smtClean="0"/>
              <a:t> en los </a:t>
            </a:r>
            <a:r>
              <a:rPr lang="en-US" sz="2000" dirty="0" err="1" smtClean="0"/>
              <a:t>impuestos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Justifica</a:t>
            </a:r>
            <a:r>
              <a:rPr lang="en-US" sz="2000" dirty="0" smtClean="0"/>
              <a:t> la </a:t>
            </a:r>
            <a:r>
              <a:rPr lang="en-US" sz="2000" dirty="0" err="1" smtClean="0"/>
              <a:t>modernización</a:t>
            </a:r>
            <a:r>
              <a:rPr lang="en-US" sz="2000" dirty="0" smtClean="0"/>
              <a:t> de la ley de </a:t>
            </a:r>
            <a:r>
              <a:rPr lang="en-US" sz="2000" dirty="0" err="1" smtClean="0"/>
              <a:t>renta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0136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9160</TotalTime>
  <Words>1007</Words>
  <Application>Microsoft Office PowerPoint</Application>
  <PresentationFormat>Presentación en pantalla (4:3)</PresentationFormat>
  <Paragraphs>209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Colocaciones a Mercado: Proyectadas y Reales 2015 - 2017 Millones de Colones</vt:lpstr>
      <vt:lpstr>Costo Servicio Deuda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INICIO</dc:creator>
  <cp:lastModifiedBy>Administrador</cp:lastModifiedBy>
  <cp:revision>950</cp:revision>
  <cp:lastPrinted>2016-07-19T14:51:02Z</cp:lastPrinted>
  <dcterms:created xsi:type="dcterms:W3CDTF">2015-06-15T21:11:35Z</dcterms:created>
  <dcterms:modified xsi:type="dcterms:W3CDTF">2017-04-20T16:41:56Z</dcterms:modified>
</cp:coreProperties>
</file>