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9" r:id="rId2"/>
    <p:sldId id="333" r:id="rId3"/>
    <p:sldId id="326" r:id="rId4"/>
    <p:sldId id="328" r:id="rId5"/>
    <p:sldId id="330" r:id="rId6"/>
    <p:sldId id="329" r:id="rId7"/>
    <p:sldId id="309" r:id="rId8"/>
    <p:sldId id="310" r:id="rId9"/>
    <p:sldId id="313" r:id="rId10"/>
    <p:sldId id="315" r:id="rId11"/>
    <p:sldId id="316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04" r:id="rId20"/>
    <p:sldId id="295" r:id="rId21"/>
    <p:sldId id="296" r:id="rId22"/>
    <p:sldId id="331" r:id="rId23"/>
    <p:sldId id="298" r:id="rId24"/>
    <p:sldId id="305" r:id="rId25"/>
    <p:sldId id="299" r:id="rId26"/>
    <p:sldId id="300" r:id="rId27"/>
    <p:sldId id="332" r:id="rId28"/>
    <p:sldId id="303" r:id="rId29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F8F8F8"/>
    <a:srgbClr val="14278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4" autoAdjust="0"/>
    <p:restoredTop sz="91904" autoAdjust="0"/>
  </p:normalViewPr>
  <p:slideViewPr>
    <p:cSldViewPr snapToGrid="0" snapToObjects="1">
      <p:cViewPr varScale="1">
        <p:scale>
          <a:sx n="118" d="100"/>
          <a:sy n="118" d="100"/>
        </p:scale>
        <p:origin x="725" y="67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4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AAAAE-787B-47A3-86BB-95C25F38CF56}" type="datetimeFigureOut">
              <a:rPr lang="es-CR" smtClean="0"/>
              <a:pPr/>
              <a:t>20/03/2017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DE2D49-DEFD-4480-BB47-4EC604327D60}" type="slidenum">
              <a:rPr lang="es-CR" smtClean="0"/>
              <a:pPr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26574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0E7030A-B6A3-48AB-B572-68130B0398F0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901EB98-5543-4BB6-8E81-F7756DFDA96C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8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  <a:latin typeface="Helvetica" pitchFamily="34" charset="0"/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0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562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2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0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8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 userDrawn="1"/>
        </p:nvSpPr>
        <p:spPr>
          <a:xfrm>
            <a:off x="0" y="0"/>
            <a:ext cx="9144000" cy="90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14" b="23927"/>
          <a:stretch/>
        </p:blipFill>
        <p:spPr>
          <a:xfrm>
            <a:off x="122274" y="141156"/>
            <a:ext cx="1249326" cy="599160"/>
          </a:xfrm>
          <a:prstGeom prst="rect">
            <a:avLst/>
          </a:prstGeom>
        </p:spPr>
      </p:pic>
      <p:sp>
        <p:nvSpPr>
          <p:cNvPr id="6" name="5 Rectángulo"/>
          <p:cNvSpPr/>
          <p:nvPr userDrawn="1"/>
        </p:nvSpPr>
        <p:spPr>
          <a:xfrm>
            <a:off x="1371600" y="606056"/>
            <a:ext cx="7772400" cy="637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60" y="723900"/>
            <a:ext cx="8952614" cy="60960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825" y="1400176"/>
            <a:ext cx="8181975" cy="3047999"/>
          </a:xfrm>
        </p:spPr>
        <p:txBody>
          <a:bodyPr/>
          <a:lstStyle>
            <a:lvl1pPr marL="457200" indent="-457200" algn="l">
              <a:spcAft>
                <a:spcPts val="600"/>
              </a:spcAft>
              <a:buClr>
                <a:schemeClr val="tx2"/>
              </a:buClr>
              <a:buSzPct val="103000"/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8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 userDrawn="1"/>
        </p:nvSpPr>
        <p:spPr>
          <a:xfrm>
            <a:off x="0" y="0"/>
            <a:ext cx="9144000" cy="90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14" b="23927"/>
          <a:stretch/>
        </p:blipFill>
        <p:spPr>
          <a:xfrm>
            <a:off x="122274" y="141156"/>
            <a:ext cx="1249326" cy="599160"/>
          </a:xfrm>
          <a:prstGeom prst="rect">
            <a:avLst/>
          </a:prstGeom>
        </p:spPr>
      </p:pic>
      <p:sp>
        <p:nvSpPr>
          <p:cNvPr id="6" name="5 Rectángulo"/>
          <p:cNvSpPr/>
          <p:nvPr userDrawn="1"/>
        </p:nvSpPr>
        <p:spPr>
          <a:xfrm>
            <a:off x="1371600" y="606056"/>
            <a:ext cx="7772400" cy="637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60" y="723900"/>
            <a:ext cx="8952614" cy="609600"/>
          </a:xfrm>
        </p:spPr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06995" y="1400176"/>
            <a:ext cx="5879805" cy="3193089"/>
          </a:xfrm>
        </p:spPr>
        <p:txBody>
          <a:bodyPr>
            <a:normAutofit/>
          </a:bodyPr>
          <a:lstStyle>
            <a:lvl1pPr marL="457200" indent="-457200" algn="l">
              <a:spcAft>
                <a:spcPts val="600"/>
              </a:spcAft>
              <a:buClr>
                <a:schemeClr val="tx2"/>
              </a:buClr>
              <a:buSzPct val="103000"/>
              <a:buFont typeface="Wingdings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14400" indent="-4572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 algn="l">
              <a:spcAft>
                <a:spcPts val="600"/>
              </a:spcAft>
              <a:buClr>
                <a:schemeClr val="accent3"/>
              </a:buClr>
              <a:buSzPct val="103000"/>
              <a:buFont typeface="Wingdings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16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3 Rectángulo"/>
          <p:cNvSpPr/>
          <p:nvPr userDrawn="1"/>
        </p:nvSpPr>
        <p:spPr>
          <a:xfrm>
            <a:off x="0" y="0"/>
            <a:ext cx="9144000" cy="90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5" name="4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14" b="23927"/>
          <a:stretch/>
        </p:blipFill>
        <p:spPr>
          <a:xfrm>
            <a:off x="122274" y="141156"/>
            <a:ext cx="1249326" cy="599160"/>
          </a:xfrm>
          <a:prstGeom prst="rect">
            <a:avLst/>
          </a:prstGeom>
        </p:spPr>
      </p:pic>
      <p:sp>
        <p:nvSpPr>
          <p:cNvPr id="6" name="5 Rectángulo"/>
          <p:cNvSpPr/>
          <p:nvPr userDrawn="1"/>
        </p:nvSpPr>
        <p:spPr>
          <a:xfrm>
            <a:off x="1371600" y="606056"/>
            <a:ext cx="7772400" cy="637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144575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916" y="1646634"/>
            <a:ext cx="4261884" cy="2946631"/>
          </a:xfrm>
        </p:spPr>
        <p:txBody>
          <a:bodyPr>
            <a:normAutofit/>
          </a:bodyPr>
          <a:lstStyle>
            <a:lvl1pPr marL="231775" indent="-231775">
              <a:buClr>
                <a:schemeClr val="accent6"/>
              </a:buClr>
              <a:defRPr sz="2400"/>
            </a:lvl1pPr>
            <a:lvl2pPr marL="688975" indent="-231775">
              <a:buClr>
                <a:schemeClr val="accent6"/>
              </a:buClr>
              <a:defRPr sz="2000"/>
            </a:lvl2pPr>
            <a:lvl3pPr marL="1146175" indent="-231775">
              <a:buClr>
                <a:schemeClr val="accent6"/>
              </a:buClr>
              <a:defRPr sz="1800"/>
            </a:lvl3pPr>
            <a:lvl4pPr>
              <a:buClr>
                <a:schemeClr val="accent6"/>
              </a:buClr>
              <a:defRPr sz="1600"/>
            </a:lvl4pPr>
            <a:lvl5pPr>
              <a:buClr>
                <a:schemeClr val="accent6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646634"/>
            <a:ext cx="4240619" cy="2946631"/>
          </a:xfrm>
        </p:spPr>
        <p:txBody>
          <a:bodyPr>
            <a:normAutofit/>
          </a:bodyPr>
          <a:lstStyle>
            <a:lvl1pPr marL="231775" indent="-231775">
              <a:buClr>
                <a:schemeClr val="accent6"/>
              </a:buClr>
              <a:defRPr sz="2400"/>
            </a:lvl1pPr>
            <a:lvl2pPr marL="688975" indent="-231775">
              <a:buClr>
                <a:schemeClr val="accent6"/>
              </a:buClr>
              <a:defRPr sz="2000"/>
            </a:lvl2pPr>
            <a:lvl3pPr marL="1146175" indent="-231775">
              <a:buClr>
                <a:schemeClr val="accent6"/>
              </a:buClr>
              <a:tabLst>
                <a:tab pos="1146175" algn="l"/>
              </a:tabLst>
              <a:defRPr sz="1800"/>
            </a:lvl3pPr>
            <a:lvl4pPr>
              <a:buClr>
                <a:schemeClr val="accent6"/>
              </a:buClr>
              <a:defRPr sz="1600"/>
            </a:lvl4pPr>
            <a:lvl5pPr>
              <a:buClr>
                <a:schemeClr val="accent6"/>
              </a:buCl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  <p:sp>
        <p:nvSpPr>
          <p:cNvPr id="5" name="4 Rectángulo"/>
          <p:cNvSpPr/>
          <p:nvPr userDrawn="1"/>
        </p:nvSpPr>
        <p:spPr>
          <a:xfrm>
            <a:off x="0" y="0"/>
            <a:ext cx="9144000" cy="90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6" name="5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14" b="23927"/>
          <a:stretch/>
        </p:blipFill>
        <p:spPr>
          <a:xfrm>
            <a:off x="122274" y="141156"/>
            <a:ext cx="1249326" cy="599160"/>
          </a:xfrm>
          <a:prstGeom prst="rect">
            <a:avLst/>
          </a:prstGeom>
        </p:spPr>
      </p:pic>
      <p:sp>
        <p:nvSpPr>
          <p:cNvPr id="7" name="6 Rectángulo"/>
          <p:cNvSpPr/>
          <p:nvPr userDrawn="1"/>
        </p:nvSpPr>
        <p:spPr>
          <a:xfrm>
            <a:off x="1371600" y="606056"/>
            <a:ext cx="7772400" cy="637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126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3907"/>
            <a:ext cx="8229600" cy="698362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43018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2730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43018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02730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5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386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81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6EAB3E72-91A8-4940-886E-BF5F542063A8}" type="datetimeFigureOut">
              <a:rPr lang="en-US" smtClean="0"/>
              <a:pPr/>
              <a:t>3/20/2017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721167FA-B94C-064D-BE05-D13F6B5DD12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0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9037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114" b="23927"/>
          <a:stretch/>
        </p:blipFill>
        <p:spPr>
          <a:xfrm>
            <a:off x="122274" y="141156"/>
            <a:ext cx="1249326" cy="599160"/>
          </a:xfrm>
          <a:prstGeom prst="rect">
            <a:avLst/>
          </a:prstGeom>
        </p:spPr>
      </p:pic>
      <p:sp>
        <p:nvSpPr>
          <p:cNvPr id="8" name="7 Rectángulo"/>
          <p:cNvSpPr/>
          <p:nvPr/>
        </p:nvSpPr>
        <p:spPr>
          <a:xfrm>
            <a:off x="1371600" y="606056"/>
            <a:ext cx="7772400" cy="6379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73765"/>
            <a:ext cx="8229600" cy="6953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title</a:t>
            </a:r>
            <a:r>
              <a:rPr lang="es-ES_tradnl" dirty="0" smtClean="0"/>
              <a:t> </a:t>
            </a:r>
            <a:r>
              <a:rPr lang="es-ES_tradnl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69089"/>
            <a:ext cx="8229600" cy="3513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err="1" smtClean="0"/>
              <a:t>Click</a:t>
            </a:r>
            <a:r>
              <a:rPr lang="es-ES_tradnl" dirty="0" smtClean="0"/>
              <a:t> to </a:t>
            </a:r>
            <a:r>
              <a:rPr lang="es-ES_tradnl" dirty="0" err="1" smtClean="0"/>
              <a:t>edit</a:t>
            </a:r>
            <a:r>
              <a:rPr lang="es-ES_tradnl" dirty="0" smtClean="0"/>
              <a:t> Master </a:t>
            </a:r>
            <a:r>
              <a:rPr lang="es-ES_tradnl" dirty="0" err="1" smtClean="0"/>
              <a:t>text</a:t>
            </a:r>
            <a:r>
              <a:rPr lang="es-ES_tradnl" dirty="0" smtClean="0"/>
              <a:t> </a:t>
            </a:r>
            <a:r>
              <a:rPr lang="es-ES_tradnl" dirty="0" err="1" smtClean="0"/>
              <a:t>styles</a:t>
            </a:r>
            <a:endParaRPr lang="es-ES_tradnl" dirty="0" smtClean="0"/>
          </a:p>
          <a:p>
            <a:pPr lvl="1"/>
            <a:r>
              <a:rPr lang="es-ES_tradnl" dirty="0" err="1" smtClean="0"/>
              <a:t>Second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2"/>
            <a:r>
              <a:rPr lang="es-ES_tradnl" dirty="0" err="1" smtClean="0"/>
              <a:t>Third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3"/>
            <a:r>
              <a:rPr lang="es-ES_tradnl" dirty="0" err="1" smtClean="0"/>
              <a:t>Fourth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s-ES_tradnl" dirty="0" smtClean="0"/>
          </a:p>
          <a:p>
            <a:pPr lvl="4"/>
            <a:r>
              <a:rPr lang="es-ES_tradnl" dirty="0" err="1" smtClean="0"/>
              <a:t>Fifth</a:t>
            </a:r>
            <a:r>
              <a:rPr lang="es-ES_tradnl" dirty="0" smtClean="0"/>
              <a:t> </a:t>
            </a:r>
            <a:r>
              <a:rPr lang="es-ES_tradnl" dirty="0" err="1" smtClean="0"/>
              <a:t>level</a:t>
            </a:r>
            <a:endParaRPr lang="en-US" dirty="0"/>
          </a:p>
        </p:txBody>
      </p:sp>
      <p:sp>
        <p:nvSpPr>
          <p:cNvPr id="4" name="3 Rectángulo"/>
          <p:cNvSpPr/>
          <p:nvPr/>
        </p:nvSpPr>
        <p:spPr>
          <a:xfrm>
            <a:off x="0" y="5046859"/>
            <a:ext cx="9144000" cy="900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03722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Helvetica" pitchFamily="34" charset="0"/>
          <a:ea typeface="+mj-ea"/>
          <a:cs typeface="+mj-cs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1pPr>
      <a:lvl2pPr marL="914400" indent="-4572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2pPr>
      <a:lvl3pPr marL="1257300" indent="-3429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3pPr>
      <a:lvl4pPr marL="1714500" indent="-3429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4pPr>
      <a:lvl5pPr marL="2171700" indent="-342900" algn="l" defTabSz="4572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Helvetica" pitchFamily="34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71562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504825" y="1602194"/>
            <a:ext cx="8181975" cy="198097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CR" sz="3200" b="1" dirty="0">
                <a:solidFill>
                  <a:schemeClr val="accent1">
                    <a:lumMod val="75000"/>
                  </a:schemeClr>
                </a:solidFill>
              </a:rPr>
              <a:t>Posición de RECOPE sobre</a:t>
            </a:r>
            <a:br>
              <a:rPr lang="es-CR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R" sz="3200" b="1" dirty="0">
                <a:solidFill>
                  <a:schemeClr val="accent1">
                    <a:lumMod val="75000"/>
                  </a:schemeClr>
                </a:solidFill>
              </a:rPr>
              <a:t>proyecto de apertura del monopolio</a:t>
            </a:r>
            <a:br>
              <a:rPr lang="es-CR" sz="32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CR" sz="3200" b="1" dirty="0">
                <a:solidFill>
                  <a:schemeClr val="accent1">
                    <a:lumMod val="75000"/>
                  </a:schemeClr>
                </a:solidFill>
              </a:rPr>
              <a:t>de hidrocarburos</a:t>
            </a:r>
            <a:endParaRPr lang="es-E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0" y="491320"/>
            <a:ext cx="9144000" cy="716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74" b="24548"/>
          <a:stretch/>
        </p:blipFill>
        <p:spPr>
          <a:xfrm>
            <a:off x="3418700" y="155362"/>
            <a:ext cx="2306600" cy="1120519"/>
          </a:xfrm>
          <a:prstGeom prst="rect">
            <a:avLst/>
          </a:prstGeom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84728"/>
            <a:ext cx="9144000" cy="993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26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4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1400176"/>
            <a:ext cx="8181975" cy="3523516"/>
          </a:xfrm>
        </p:spPr>
        <p:txBody>
          <a:bodyPr anchor="ctr">
            <a:noAutofit/>
          </a:bodyPr>
          <a:lstStyle/>
          <a:p>
            <a:r>
              <a:rPr lang="es-CR" sz="2400" dirty="0" smtClean="0"/>
              <a:t>Crea un </a:t>
            </a:r>
            <a:r>
              <a:rPr lang="es-CR" sz="2400" b="1" dirty="0" smtClean="0"/>
              <a:t>“órgano superior del ente expropiador” </a:t>
            </a:r>
            <a:r>
              <a:rPr lang="es-CR" sz="2400" dirty="0" smtClean="0"/>
              <a:t>(sin definirlo), con la potestad de imponer servidumbres y expropiaciones para que las empresas privadas puedan desarrollar sus actividades, incluidas la </a:t>
            </a:r>
            <a:r>
              <a:rPr lang="es-CR" sz="2400" b="1" dirty="0" smtClean="0"/>
              <a:t>exploración y explotación </a:t>
            </a:r>
            <a:r>
              <a:rPr lang="es-CR" sz="2400" dirty="0" smtClean="0"/>
              <a:t>de petróleo y gas natural.</a:t>
            </a:r>
          </a:p>
          <a:p>
            <a:r>
              <a:rPr lang="es-CR" sz="2400" dirty="0" smtClean="0"/>
              <a:t>Desnaturaliza la figura de las expropiaciones, dado que </a:t>
            </a:r>
            <a:r>
              <a:rPr lang="es-CR" sz="2400" b="1" dirty="0" smtClean="0"/>
              <a:t>pretende imponerlas a favor de particulares</a:t>
            </a:r>
            <a:r>
              <a:rPr lang="es-CR" sz="2400" dirty="0" smtClean="0"/>
              <a:t>. En la actualidad únicamente son impuestas para el desarrollo de obras de propiedad pública.</a:t>
            </a:r>
          </a:p>
        </p:txBody>
      </p:sp>
    </p:spTree>
    <p:extLst>
      <p:ext uri="{BB962C8B-B14F-4D97-AF65-F5344CB8AC3E}">
        <p14:creationId xmlns:p14="http://schemas.microsoft.com/office/powerpoint/2010/main" val="342471968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5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s-CR" dirty="0" smtClean="0"/>
              <a:t>Otorga potestad al Poder Ejecutivo de </a:t>
            </a:r>
            <a:r>
              <a:rPr lang="es-CR" b="1" dirty="0" smtClean="0"/>
              <a:t>definir por Decreto</a:t>
            </a:r>
            <a:r>
              <a:rPr lang="es-CR" dirty="0" smtClean="0"/>
              <a:t>, procedimientos para las expropiaciones, al margen de las regulaciones que establece la ley.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2150006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6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1400176"/>
            <a:ext cx="8181975" cy="3474279"/>
          </a:xfrm>
        </p:spPr>
        <p:txBody>
          <a:bodyPr anchor="ctr">
            <a:noAutofit/>
          </a:bodyPr>
          <a:lstStyle/>
          <a:p>
            <a:r>
              <a:rPr lang="es-CR" sz="2400" b="1" dirty="0"/>
              <a:t>Traspaso gratuito de servidumbres y poliducto al MINAE.</a:t>
            </a:r>
          </a:p>
          <a:p>
            <a:r>
              <a:rPr lang="es-CR" sz="2400" dirty="0" smtClean="0"/>
              <a:t>Mezcla conceptos diferentes</a:t>
            </a:r>
            <a:r>
              <a:rPr lang="es-CR" sz="2400" dirty="0"/>
              <a:t>:</a:t>
            </a:r>
            <a:endParaRPr lang="es-CR" sz="2400" dirty="0" smtClean="0"/>
          </a:p>
          <a:p>
            <a:pPr lvl="1"/>
            <a:r>
              <a:rPr lang="es-CR" sz="2000" b="1" dirty="0" smtClean="0"/>
              <a:t>Servidumbre: </a:t>
            </a:r>
            <a:r>
              <a:rPr lang="es-CR" sz="2000" dirty="0" smtClean="0"/>
              <a:t>gravamen que afecta a dos o más bienes inmuebles para autorizar el derecho de paso o instalación de una infraestructura. </a:t>
            </a:r>
          </a:p>
          <a:p>
            <a:pPr lvl="1"/>
            <a:r>
              <a:rPr lang="es-CR" sz="2000" b="1" dirty="0" smtClean="0"/>
              <a:t>Derechos de vía: </a:t>
            </a:r>
            <a:r>
              <a:rPr lang="es-CR" sz="2000" dirty="0" smtClean="0"/>
              <a:t>autorización de paso por las carreteras nacionales o municipales, que son competencia del MOPT y las Municipalidades.</a:t>
            </a:r>
          </a:p>
        </p:txBody>
      </p:sp>
    </p:spTree>
    <p:extLst>
      <p:ext uri="{BB962C8B-B14F-4D97-AF65-F5344CB8AC3E}">
        <p14:creationId xmlns:p14="http://schemas.microsoft.com/office/powerpoint/2010/main" val="349199382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6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1407650"/>
            <a:ext cx="8181975" cy="3047999"/>
          </a:xfrm>
        </p:spPr>
        <p:txBody>
          <a:bodyPr anchor="ctr"/>
          <a:lstStyle/>
          <a:p>
            <a:r>
              <a:rPr lang="es-CR" dirty="0" smtClean="0"/>
              <a:t>No aclara quien será el administrador del poliducto. </a:t>
            </a:r>
          </a:p>
          <a:p>
            <a:r>
              <a:rPr lang="es-CR" dirty="0" smtClean="0"/>
              <a:t>No define el depositario de los ingresos derivados del </a:t>
            </a:r>
            <a:r>
              <a:rPr lang="es-CR" b="1" dirty="0" smtClean="0"/>
              <a:t>canon por el uso del poliducto</a:t>
            </a:r>
            <a:r>
              <a:rPr lang="es-CR" dirty="0" smtClean="0"/>
              <a:t>, ni el destino que se le debe dar a esos ingresos.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35700422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7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1400176"/>
            <a:ext cx="8181975" cy="3298433"/>
          </a:xfrm>
        </p:spPr>
        <p:txBody>
          <a:bodyPr anchor="ctr">
            <a:noAutofit/>
          </a:bodyPr>
          <a:lstStyle/>
          <a:p>
            <a:r>
              <a:rPr lang="es-CR" sz="2400" dirty="0"/>
              <a:t>I</a:t>
            </a:r>
            <a:r>
              <a:rPr lang="es-CR" sz="2400" dirty="0" smtClean="0"/>
              <a:t>nseguridad jurídica sobre aspectos relacionados con la infraestructura portuaria.</a:t>
            </a:r>
          </a:p>
          <a:p>
            <a:r>
              <a:rPr lang="es-CR" sz="2400" dirty="0" smtClean="0"/>
              <a:t>Uso de los muelles petroleros por cualquier agente económico, sin definir responsable de su administración.</a:t>
            </a:r>
          </a:p>
          <a:p>
            <a:r>
              <a:rPr lang="es-CR" sz="2400" dirty="0" smtClean="0"/>
              <a:t>RECOPE ha construido dos muelles y la propuesta </a:t>
            </a:r>
            <a:r>
              <a:rPr lang="es-CR" sz="2400" b="1" dirty="0" smtClean="0"/>
              <a:t>no establece quién debe asumir los pasivos </a:t>
            </a:r>
            <a:r>
              <a:rPr lang="es-CR" sz="2400" dirty="0" smtClean="0"/>
              <a:t>relacionados con esas instalaciones.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364207760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8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CR" sz="2400" dirty="0" smtClean="0"/>
              <a:t>Capital social de RECOPE pasaría de ser público a privado. </a:t>
            </a:r>
            <a:r>
              <a:rPr lang="es-CR" sz="2400" b="1" dirty="0" smtClean="0"/>
              <a:t>No precisa la forma de realizar la venta ni la participación accionaria que sería privatizada.</a:t>
            </a:r>
          </a:p>
          <a:p>
            <a:r>
              <a:rPr lang="es-CR" sz="2400" dirty="0" smtClean="0"/>
              <a:t>El producto de la venta de las acciones se destina al pago de servidumbres y construcción de una facilidad portuaria en el Pacífico.  </a:t>
            </a:r>
            <a:r>
              <a:rPr lang="es-CR" sz="2400" b="1" dirty="0" smtClean="0"/>
              <a:t>Esta propuesta no tiene estudios técnicos de respaldo.</a:t>
            </a:r>
          </a:p>
        </p:txBody>
      </p:sp>
    </p:spTree>
    <p:extLst>
      <p:ext uri="{BB962C8B-B14F-4D97-AF65-F5344CB8AC3E}">
        <p14:creationId xmlns:p14="http://schemas.microsoft.com/office/powerpoint/2010/main" val="3349184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Artículo 9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b="1" dirty="0" smtClean="0"/>
              <a:t>Deja sin regulación las actividades de refinación, importación, transporte y distribución </a:t>
            </a:r>
            <a:r>
              <a:rPr lang="es-CR" dirty="0" smtClean="0"/>
              <a:t>ejercidas por privados. La ley 6588 que las regula, es de aplicación exclusiva para RECOPE.</a:t>
            </a:r>
          </a:p>
        </p:txBody>
      </p:sp>
    </p:spTree>
    <p:extLst>
      <p:ext uri="{BB962C8B-B14F-4D97-AF65-F5344CB8AC3E}">
        <p14:creationId xmlns:p14="http://schemas.microsoft.com/office/powerpoint/2010/main" val="218231039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Artículos del 10 al 15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s-CR" dirty="0" smtClean="0"/>
              <a:t>En estos artículos se propone una serie de reformas a las siguientes leyes:</a:t>
            </a:r>
          </a:p>
          <a:p>
            <a:pPr lvl="1"/>
            <a:r>
              <a:rPr lang="es-CR" dirty="0" smtClean="0"/>
              <a:t>Ley de </a:t>
            </a:r>
            <a:r>
              <a:rPr lang="es-CR" dirty="0" err="1" smtClean="0"/>
              <a:t>Aresep</a:t>
            </a:r>
            <a:endParaRPr lang="es-CR" dirty="0" smtClean="0"/>
          </a:p>
          <a:p>
            <a:pPr lvl="1"/>
            <a:r>
              <a:rPr lang="es-CR" dirty="0" smtClean="0"/>
              <a:t>Código fiscal</a:t>
            </a:r>
          </a:p>
          <a:p>
            <a:pPr lvl="1"/>
            <a:r>
              <a:rPr lang="es-CR" dirty="0" smtClean="0"/>
              <a:t>Ley de simplificación y eficiencia tributaria</a:t>
            </a:r>
          </a:p>
          <a:p>
            <a:pPr lvl="1"/>
            <a:r>
              <a:rPr lang="es-CR" dirty="0" smtClean="0"/>
              <a:t>Ley para regular la comercialización, el almacenamiento y el transporte de combustible por las zonas marinas y fluviales.</a:t>
            </a:r>
          </a:p>
        </p:txBody>
      </p:sp>
    </p:spTree>
    <p:extLst>
      <p:ext uri="{BB962C8B-B14F-4D97-AF65-F5344CB8AC3E}">
        <p14:creationId xmlns:p14="http://schemas.microsoft.com/office/powerpoint/2010/main" val="13529194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Implicaciones empresariales</a:t>
            </a:r>
            <a:endParaRPr lang="es-C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100309473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Modelo de apertura propuesto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s-CR" sz="2400" dirty="0"/>
              <a:t>No establece condiciones a los posibles participantes ni garantiza que operen en libre competencia.</a:t>
            </a:r>
          </a:p>
          <a:p>
            <a:pPr lvl="1"/>
            <a:r>
              <a:rPr lang="es-CR" sz="2000" dirty="0" smtClean="0"/>
              <a:t>Por ser capital intensiva</a:t>
            </a:r>
            <a:r>
              <a:rPr lang="es-CR" sz="2000" dirty="0"/>
              <a:t>, </a:t>
            </a:r>
            <a:r>
              <a:rPr lang="es-CR" sz="2000" dirty="0" smtClean="0"/>
              <a:t>la </a:t>
            </a:r>
            <a:r>
              <a:rPr lang="es-CR" sz="2000" dirty="0"/>
              <a:t>industria </a:t>
            </a:r>
            <a:r>
              <a:rPr lang="es-CR" sz="2000" dirty="0" smtClean="0"/>
              <a:t>petrolera </a:t>
            </a:r>
            <a:r>
              <a:rPr lang="es-CR" sz="2000" dirty="0"/>
              <a:t>tiende </a:t>
            </a:r>
            <a:r>
              <a:rPr lang="es-CR" sz="2000" dirty="0" smtClean="0"/>
              <a:t>a concentrarse en mercados pequeños.</a:t>
            </a:r>
          </a:p>
          <a:p>
            <a:pPr lvl="1"/>
            <a:r>
              <a:rPr lang="es-CR" sz="2000" dirty="0" smtClean="0"/>
              <a:t>Se </a:t>
            </a:r>
            <a:r>
              <a:rPr lang="es-CR" sz="2000" dirty="0"/>
              <a:t>favorece la creación de oligopolios y monopolios privados.</a:t>
            </a:r>
          </a:p>
          <a:p>
            <a:pPr lvl="1"/>
            <a:r>
              <a:rPr lang="es-CR" sz="2000" dirty="0" smtClean="0"/>
              <a:t>Posible acuerdo entre </a:t>
            </a:r>
            <a:r>
              <a:rPr lang="es-CR" sz="2000" dirty="0"/>
              <a:t>empresas impediría la competencia</a:t>
            </a:r>
            <a:r>
              <a:rPr lang="es-CR" sz="2000" dirty="0" smtClean="0"/>
              <a:t>.</a:t>
            </a:r>
            <a:endParaRPr lang="es-CR" sz="2000" dirty="0"/>
          </a:p>
        </p:txBody>
      </p:sp>
    </p:spTree>
    <p:extLst>
      <p:ext uri="{BB962C8B-B14F-4D97-AF65-F5344CB8AC3E}">
        <p14:creationId xmlns:p14="http://schemas.microsoft.com/office/powerpoint/2010/main" val="20112517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787791"/>
            <a:ext cx="8181975" cy="384751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CR" sz="2400" dirty="0"/>
              <a:t>El proyecto de referéndum </a:t>
            </a:r>
            <a:r>
              <a:rPr lang="es-CR" sz="2400" dirty="0" smtClean="0"/>
              <a:t>“</a:t>
            </a:r>
            <a:r>
              <a:rPr lang="es-CR" sz="2400" dirty="0"/>
              <a:t>Apertura del monopolio de la Refinadora Costarricense de Petróleo (RECOPE)”, </a:t>
            </a:r>
            <a:r>
              <a:rPr lang="es-CR" sz="2400" b="1" dirty="0"/>
              <a:t>resulta inconveniente y contrario a los intereses </a:t>
            </a:r>
            <a:r>
              <a:rPr lang="es-CR" sz="2400" b="1" dirty="0" smtClean="0"/>
              <a:t>nacionales</a:t>
            </a:r>
            <a:r>
              <a:rPr lang="es-CR" sz="2400" dirty="0" smtClean="0"/>
              <a:t>.</a:t>
            </a:r>
          </a:p>
          <a:p>
            <a:pPr marL="0" indent="0">
              <a:buNone/>
            </a:pPr>
            <a:r>
              <a:rPr lang="es-CR" sz="2400" b="1" dirty="0"/>
              <a:t>C</a:t>
            </a:r>
            <a:r>
              <a:rPr lang="es-CR" sz="2400" b="1" dirty="0" smtClean="0"/>
              <a:t>olocaría </a:t>
            </a:r>
            <a:r>
              <a:rPr lang="es-CR" sz="2400" b="1" dirty="0"/>
              <a:t>al país en una situación de desventaja y a RECOPE en un estado de vulnerabilidad</a:t>
            </a:r>
            <a:r>
              <a:rPr lang="es-CR" sz="2400" dirty="0"/>
              <a:t>, que le imposibilitaría cumplir su obligación de suministrar de forma continua los combustibles que garantizan la seguridad energética nacional.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146970701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70 Grupo"/>
          <p:cNvGrpSpPr/>
          <p:nvPr/>
        </p:nvGrpSpPr>
        <p:grpSpPr>
          <a:xfrm>
            <a:off x="1346834" y="1291150"/>
            <a:ext cx="6372866" cy="3393785"/>
            <a:chOff x="1331640" y="827420"/>
            <a:chExt cx="6480720" cy="4566121"/>
          </a:xfrm>
        </p:grpSpPr>
        <p:grpSp>
          <p:nvGrpSpPr>
            <p:cNvPr id="44" name="43 Grupo"/>
            <p:cNvGrpSpPr>
              <a:grpSpLocks noChangeAspect="1"/>
            </p:cNvGrpSpPr>
            <p:nvPr/>
          </p:nvGrpSpPr>
          <p:grpSpPr>
            <a:xfrm>
              <a:off x="1773545" y="1226774"/>
              <a:ext cx="5652000" cy="720000"/>
              <a:chOff x="1331640" y="1268760"/>
              <a:chExt cx="6408712" cy="816398"/>
            </a:xfrm>
          </p:grpSpPr>
          <p:sp>
            <p:nvSpPr>
              <p:cNvPr id="18" name="17 Rectángulo redondeado"/>
              <p:cNvSpPr/>
              <p:nvPr/>
            </p:nvSpPr>
            <p:spPr>
              <a:xfrm>
                <a:off x="1331640" y="1268760"/>
                <a:ext cx="6408712" cy="816398"/>
              </a:xfrm>
              <a:prstGeom prst="round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R"/>
              </a:p>
            </p:txBody>
          </p:sp>
          <p:sp>
            <p:nvSpPr>
              <p:cNvPr id="7" name="6 Rectángulo"/>
              <p:cNvSpPr/>
              <p:nvPr/>
            </p:nvSpPr>
            <p:spPr>
              <a:xfrm>
                <a:off x="2482036" y="1666009"/>
                <a:ext cx="1368152" cy="326559"/>
              </a:xfrm>
              <a:prstGeom prst="rect">
                <a:avLst/>
              </a:prstGeom>
              <a:solidFill>
                <a:srgbClr val="FF006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 A</a:t>
                </a:r>
                <a:endParaRPr lang="es-CR" sz="1100" b="1" dirty="0"/>
              </a:p>
            </p:txBody>
          </p:sp>
          <p:sp>
            <p:nvSpPr>
              <p:cNvPr id="8" name="7 Rectángulo"/>
              <p:cNvSpPr/>
              <p:nvPr/>
            </p:nvSpPr>
            <p:spPr>
              <a:xfrm>
                <a:off x="5035844" y="1676958"/>
                <a:ext cx="1254547" cy="326559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B</a:t>
                </a:r>
                <a:endParaRPr lang="es-CR" sz="1100" b="1" dirty="0"/>
              </a:p>
            </p:txBody>
          </p:sp>
        </p:grpSp>
        <p:grpSp>
          <p:nvGrpSpPr>
            <p:cNvPr id="45" name="44 Grupo"/>
            <p:cNvGrpSpPr>
              <a:grpSpLocks noChangeAspect="1"/>
            </p:cNvGrpSpPr>
            <p:nvPr/>
          </p:nvGrpSpPr>
          <p:grpSpPr>
            <a:xfrm>
              <a:off x="1773545" y="2709000"/>
              <a:ext cx="5652000" cy="720000"/>
              <a:chOff x="1331640" y="3861048"/>
              <a:chExt cx="6408712" cy="816388"/>
            </a:xfrm>
          </p:grpSpPr>
          <p:sp>
            <p:nvSpPr>
              <p:cNvPr id="19" name="18 Rectángulo redondeado"/>
              <p:cNvSpPr/>
              <p:nvPr/>
            </p:nvSpPr>
            <p:spPr>
              <a:xfrm>
                <a:off x="1331640" y="3861048"/>
                <a:ext cx="6408712" cy="816388"/>
              </a:xfrm>
              <a:prstGeom prst="roundRect">
                <a:avLst/>
              </a:prstGeom>
              <a:ln>
                <a:solidFill>
                  <a:srgbClr val="006600"/>
                </a:solidFill>
              </a:ln>
            </p:spPr>
            <p:style>
              <a:lnRef idx="2">
                <a:schemeClr val="accent3"/>
              </a:lnRef>
              <a:fillRef idx="1">
                <a:schemeClr val="lt1"/>
              </a:fillRef>
              <a:effectRef idx="0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R"/>
              </a:p>
            </p:txBody>
          </p:sp>
          <p:sp>
            <p:nvSpPr>
              <p:cNvPr id="10" name="9 Rectángulo"/>
              <p:cNvSpPr/>
              <p:nvPr/>
            </p:nvSpPr>
            <p:spPr>
              <a:xfrm>
                <a:off x="1738020" y="4269197"/>
                <a:ext cx="1249806" cy="326555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 I</a:t>
                </a:r>
                <a:endParaRPr lang="es-CR" sz="1100" b="1" dirty="0"/>
              </a:p>
            </p:txBody>
          </p:sp>
          <p:sp>
            <p:nvSpPr>
              <p:cNvPr id="11" name="10 Rectángulo"/>
              <p:cNvSpPr/>
              <p:nvPr/>
            </p:nvSpPr>
            <p:spPr>
              <a:xfrm>
                <a:off x="3850188" y="4242011"/>
                <a:ext cx="1254443" cy="326555"/>
              </a:xfrm>
              <a:prstGeom prst="rect">
                <a:avLst/>
              </a:prstGeom>
              <a:solidFill>
                <a:srgbClr val="6699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II</a:t>
                </a:r>
                <a:endParaRPr lang="es-CR" sz="1100" b="1" dirty="0"/>
              </a:p>
            </p:txBody>
          </p:sp>
          <p:sp>
            <p:nvSpPr>
              <p:cNvPr id="12" name="11 Rectángulo"/>
              <p:cNvSpPr/>
              <p:nvPr/>
            </p:nvSpPr>
            <p:spPr>
              <a:xfrm>
                <a:off x="5868571" y="4249800"/>
                <a:ext cx="1296144" cy="326555"/>
              </a:xfrm>
              <a:prstGeom prst="rect">
                <a:avLst/>
              </a:prstGeom>
              <a:solidFill>
                <a:srgbClr val="99CC00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III</a:t>
                </a:r>
                <a:endParaRPr lang="es-CR" sz="1100" b="1" dirty="0"/>
              </a:p>
            </p:txBody>
          </p:sp>
        </p:grpSp>
        <p:grpSp>
          <p:nvGrpSpPr>
            <p:cNvPr id="48" name="47 Grupo"/>
            <p:cNvGrpSpPr>
              <a:grpSpLocks noChangeAspect="1"/>
            </p:cNvGrpSpPr>
            <p:nvPr/>
          </p:nvGrpSpPr>
          <p:grpSpPr>
            <a:xfrm>
              <a:off x="1773545" y="4149080"/>
              <a:ext cx="5652000" cy="720000"/>
              <a:chOff x="1331640" y="5445224"/>
              <a:chExt cx="6408712" cy="816388"/>
            </a:xfrm>
          </p:grpSpPr>
          <p:sp>
            <p:nvSpPr>
              <p:cNvPr id="20" name="19 Rectángulo redondeado"/>
              <p:cNvSpPr/>
              <p:nvPr/>
            </p:nvSpPr>
            <p:spPr>
              <a:xfrm>
                <a:off x="1331640" y="5445224"/>
                <a:ext cx="6408712" cy="816388"/>
              </a:xfrm>
              <a:prstGeom prst="roundRect">
                <a:avLst>
                  <a:gd name="adj" fmla="val 24383"/>
                </a:avLst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s-CR"/>
              </a:p>
            </p:txBody>
          </p:sp>
          <p:sp>
            <p:nvSpPr>
              <p:cNvPr id="4" name="3 Rectángulo"/>
              <p:cNvSpPr/>
              <p:nvPr/>
            </p:nvSpPr>
            <p:spPr>
              <a:xfrm>
                <a:off x="1411662" y="5853417"/>
                <a:ext cx="1008112" cy="326555"/>
              </a:xfrm>
              <a:prstGeom prst="rect">
                <a:avLst/>
              </a:prstGeom>
              <a:solidFill>
                <a:srgbClr val="0066F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1</a:t>
                </a:r>
                <a:endParaRPr lang="es-CR" sz="1100" b="1" dirty="0"/>
              </a:p>
            </p:txBody>
          </p:sp>
          <p:sp>
            <p:nvSpPr>
              <p:cNvPr id="5" name="4 Rectángulo"/>
              <p:cNvSpPr/>
              <p:nvPr/>
            </p:nvSpPr>
            <p:spPr>
              <a:xfrm>
                <a:off x="2699792" y="5853417"/>
                <a:ext cx="1008112" cy="326555"/>
              </a:xfrm>
              <a:prstGeom prst="rect">
                <a:avLst/>
              </a:prstGeom>
              <a:solidFill>
                <a:srgbClr val="0099F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2</a:t>
                </a:r>
                <a:endParaRPr lang="es-CR" sz="1100" b="1" dirty="0"/>
              </a:p>
            </p:txBody>
          </p:sp>
          <p:sp>
            <p:nvSpPr>
              <p:cNvPr id="6" name="5 Rectángulo"/>
              <p:cNvSpPr/>
              <p:nvPr/>
            </p:nvSpPr>
            <p:spPr>
              <a:xfrm>
                <a:off x="4037534" y="5838439"/>
                <a:ext cx="1008112" cy="326555"/>
              </a:xfrm>
              <a:prstGeom prst="rect">
                <a:avLst/>
              </a:prstGeom>
              <a:solidFill>
                <a:srgbClr val="66CCF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3</a:t>
                </a:r>
                <a:endParaRPr lang="es-CR" sz="1100" b="1" dirty="0"/>
              </a:p>
            </p:txBody>
          </p:sp>
          <p:sp>
            <p:nvSpPr>
              <p:cNvPr id="16" name="15 Rectángulo"/>
              <p:cNvSpPr/>
              <p:nvPr/>
            </p:nvSpPr>
            <p:spPr>
              <a:xfrm>
                <a:off x="5364087" y="5853417"/>
                <a:ext cx="1008112" cy="326555"/>
              </a:xfrm>
              <a:prstGeom prst="rect">
                <a:avLst/>
              </a:prstGeom>
              <a:solidFill>
                <a:srgbClr val="3333FF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4</a:t>
                </a:r>
                <a:endParaRPr lang="es-CR" sz="1100" b="1" dirty="0"/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6619516" y="5843759"/>
                <a:ext cx="1008112" cy="326555"/>
              </a:xfrm>
              <a:prstGeom prst="rect">
                <a:avLst/>
              </a:prstGeom>
              <a:solidFill>
                <a:srgbClr val="0066CC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CR" sz="1100" b="1" dirty="0" smtClean="0"/>
                  <a:t>Empresa 5</a:t>
                </a:r>
                <a:endParaRPr lang="es-CR" sz="1100" b="1" dirty="0"/>
              </a:p>
            </p:txBody>
          </p:sp>
        </p:grpSp>
        <p:sp>
          <p:nvSpPr>
            <p:cNvPr id="32" name="31 Rectángulo"/>
            <p:cNvSpPr/>
            <p:nvPr/>
          </p:nvSpPr>
          <p:spPr>
            <a:xfrm>
              <a:off x="1871319" y="1207785"/>
              <a:ext cx="2340641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rgbClr val="C00000"/>
                  </a:solidFill>
                </a:rPr>
                <a:t>Etapa de importación y refinación</a:t>
              </a:r>
              <a:endParaRPr lang="es-ES" sz="1200" b="1" dirty="0">
                <a:solidFill>
                  <a:srgbClr val="C00000"/>
                </a:solidFill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1871319" y="2719953"/>
              <a:ext cx="1536959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rgbClr val="006600"/>
                  </a:solidFill>
                </a:rPr>
                <a:t>Etapa de distribución</a:t>
              </a:r>
              <a:endParaRPr lang="es-ES" sz="1200" b="1" dirty="0">
                <a:solidFill>
                  <a:srgbClr val="006600"/>
                </a:solidFill>
              </a:endParaRPr>
            </a:p>
          </p:txBody>
        </p:sp>
        <p:sp>
          <p:nvSpPr>
            <p:cNvPr id="34" name="33 Rectángulo"/>
            <p:cNvSpPr/>
            <p:nvPr/>
          </p:nvSpPr>
          <p:spPr>
            <a:xfrm>
              <a:off x="1871319" y="4149080"/>
              <a:ext cx="1833579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1200" b="1" dirty="0" smtClean="0">
                  <a:solidFill>
                    <a:schemeClr val="tx2">
                      <a:lumMod val="75000"/>
                    </a:schemeClr>
                  </a:solidFill>
                </a:rPr>
                <a:t>Etapa de comercialización</a:t>
              </a:r>
              <a:endParaRPr lang="es-ES" sz="12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4" name="53 Forma libre"/>
            <p:cNvSpPr/>
            <p:nvPr/>
          </p:nvSpPr>
          <p:spPr>
            <a:xfrm>
              <a:off x="3500088" y="980728"/>
              <a:ext cx="2198915" cy="163317"/>
            </a:xfrm>
            <a:custGeom>
              <a:avLst/>
              <a:gdLst>
                <a:gd name="connsiteX0" fmla="*/ 0 w 2198915"/>
                <a:gd name="connsiteY0" fmla="*/ 152431 h 163317"/>
                <a:gd name="connsiteX1" fmla="*/ 1088572 w 2198915"/>
                <a:gd name="connsiteY1" fmla="*/ 31 h 163317"/>
                <a:gd name="connsiteX2" fmla="*/ 2198915 w 2198915"/>
                <a:gd name="connsiteY2" fmla="*/ 163317 h 16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8915" h="163317">
                  <a:moveTo>
                    <a:pt x="0" y="152431"/>
                  </a:moveTo>
                  <a:cubicBezTo>
                    <a:pt x="361043" y="75324"/>
                    <a:pt x="722086" y="-1783"/>
                    <a:pt x="1088572" y="31"/>
                  </a:cubicBezTo>
                  <a:cubicBezTo>
                    <a:pt x="1455058" y="1845"/>
                    <a:pt x="1826986" y="82581"/>
                    <a:pt x="2198915" y="163317"/>
                  </a:cubicBezTo>
                </a:path>
              </a:pathLst>
            </a:custGeom>
            <a:noFill/>
            <a:ln w="50800">
              <a:solidFill>
                <a:schemeClr val="bg1">
                  <a:lumMod val="75000"/>
                </a:schemeClr>
              </a:solidFill>
              <a:prstDash val="sysDot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55" name="54 Forma libre"/>
            <p:cNvSpPr/>
            <p:nvPr/>
          </p:nvSpPr>
          <p:spPr>
            <a:xfrm>
              <a:off x="2632494" y="2420888"/>
              <a:ext cx="3934102" cy="163317"/>
            </a:xfrm>
            <a:custGeom>
              <a:avLst/>
              <a:gdLst>
                <a:gd name="connsiteX0" fmla="*/ 0 w 2198915"/>
                <a:gd name="connsiteY0" fmla="*/ 152431 h 163317"/>
                <a:gd name="connsiteX1" fmla="*/ 1088572 w 2198915"/>
                <a:gd name="connsiteY1" fmla="*/ 31 h 163317"/>
                <a:gd name="connsiteX2" fmla="*/ 2198915 w 2198915"/>
                <a:gd name="connsiteY2" fmla="*/ 163317 h 16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8915" h="163317">
                  <a:moveTo>
                    <a:pt x="0" y="152431"/>
                  </a:moveTo>
                  <a:cubicBezTo>
                    <a:pt x="361043" y="75324"/>
                    <a:pt x="722086" y="-1783"/>
                    <a:pt x="1088572" y="31"/>
                  </a:cubicBezTo>
                  <a:cubicBezTo>
                    <a:pt x="1455058" y="1845"/>
                    <a:pt x="1826986" y="82581"/>
                    <a:pt x="2198915" y="163317"/>
                  </a:cubicBezTo>
                </a:path>
              </a:pathLst>
            </a:custGeom>
            <a:noFill/>
            <a:ln w="50800">
              <a:solidFill>
                <a:schemeClr val="bg1">
                  <a:lumMod val="75000"/>
                </a:schemeClr>
              </a:solidFill>
              <a:prstDash val="sysDot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56" name="55 Forma libre"/>
            <p:cNvSpPr/>
            <p:nvPr/>
          </p:nvSpPr>
          <p:spPr>
            <a:xfrm>
              <a:off x="2632494" y="3861048"/>
              <a:ext cx="3934102" cy="163317"/>
            </a:xfrm>
            <a:custGeom>
              <a:avLst/>
              <a:gdLst>
                <a:gd name="connsiteX0" fmla="*/ 0 w 2198915"/>
                <a:gd name="connsiteY0" fmla="*/ 152431 h 163317"/>
                <a:gd name="connsiteX1" fmla="*/ 1088572 w 2198915"/>
                <a:gd name="connsiteY1" fmla="*/ 31 h 163317"/>
                <a:gd name="connsiteX2" fmla="*/ 2198915 w 2198915"/>
                <a:gd name="connsiteY2" fmla="*/ 163317 h 16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8915" h="163317">
                  <a:moveTo>
                    <a:pt x="0" y="152431"/>
                  </a:moveTo>
                  <a:cubicBezTo>
                    <a:pt x="361043" y="75324"/>
                    <a:pt x="722086" y="-1783"/>
                    <a:pt x="1088572" y="31"/>
                  </a:cubicBezTo>
                  <a:cubicBezTo>
                    <a:pt x="1455058" y="1845"/>
                    <a:pt x="1826986" y="82581"/>
                    <a:pt x="2198915" y="163317"/>
                  </a:cubicBezTo>
                </a:path>
              </a:pathLst>
            </a:custGeom>
            <a:noFill/>
            <a:ln w="50800">
              <a:solidFill>
                <a:schemeClr val="bg1">
                  <a:lumMod val="75000"/>
                </a:schemeClr>
              </a:solidFill>
              <a:prstDash val="sysDot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57" name="56 Forma libre"/>
            <p:cNvSpPr/>
            <p:nvPr/>
          </p:nvSpPr>
          <p:spPr>
            <a:xfrm rot="5400000">
              <a:off x="6833429" y="2213301"/>
              <a:ext cx="1548000" cy="163317"/>
            </a:xfrm>
            <a:custGeom>
              <a:avLst/>
              <a:gdLst>
                <a:gd name="connsiteX0" fmla="*/ 0 w 2198915"/>
                <a:gd name="connsiteY0" fmla="*/ 152431 h 163317"/>
                <a:gd name="connsiteX1" fmla="*/ 1088572 w 2198915"/>
                <a:gd name="connsiteY1" fmla="*/ 31 h 163317"/>
                <a:gd name="connsiteX2" fmla="*/ 2198915 w 2198915"/>
                <a:gd name="connsiteY2" fmla="*/ 163317 h 16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8915" h="163317">
                  <a:moveTo>
                    <a:pt x="0" y="152431"/>
                  </a:moveTo>
                  <a:cubicBezTo>
                    <a:pt x="361043" y="75324"/>
                    <a:pt x="722086" y="-1783"/>
                    <a:pt x="1088572" y="31"/>
                  </a:cubicBezTo>
                  <a:cubicBezTo>
                    <a:pt x="1455058" y="1845"/>
                    <a:pt x="1826986" y="82581"/>
                    <a:pt x="2198915" y="163317"/>
                  </a:cubicBezTo>
                </a:path>
              </a:pathLst>
            </a:custGeom>
            <a:noFill/>
            <a:ln w="50800">
              <a:solidFill>
                <a:schemeClr val="bg1">
                  <a:lumMod val="85000"/>
                </a:schemeClr>
              </a:solidFill>
              <a:prstDash val="solid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58" name="57 Forma libre"/>
            <p:cNvSpPr/>
            <p:nvPr/>
          </p:nvSpPr>
          <p:spPr>
            <a:xfrm rot="5400000">
              <a:off x="6833429" y="3737326"/>
              <a:ext cx="1548000" cy="163317"/>
            </a:xfrm>
            <a:custGeom>
              <a:avLst/>
              <a:gdLst>
                <a:gd name="connsiteX0" fmla="*/ 0 w 2198915"/>
                <a:gd name="connsiteY0" fmla="*/ 152431 h 163317"/>
                <a:gd name="connsiteX1" fmla="*/ 1088572 w 2198915"/>
                <a:gd name="connsiteY1" fmla="*/ 31 h 163317"/>
                <a:gd name="connsiteX2" fmla="*/ 2198915 w 2198915"/>
                <a:gd name="connsiteY2" fmla="*/ 163317 h 16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8915" h="163317">
                  <a:moveTo>
                    <a:pt x="0" y="152431"/>
                  </a:moveTo>
                  <a:cubicBezTo>
                    <a:pt x="361043" y="75324"/>
                    <a:pt x="722086" y="-1783"/>
                    <a:pt x="1088572" y="31"/>
                  </a:cubicBezTo>
                  <a:cubicBezTo>
                    <a:pt x="1455058" y="1845"/>
                    <a:pt x="1826986" y="82581"/>
                    <a:pt x="2198915" y="163317"/>
                  </a:cubicBezTo>
                </a:path>
              </a:pathLst>
            </a:custGeom>
            <a:noFill/>
            <a:ln w="50800">
              <a:solidFill>
                <a:schemeClr val="bg1">
                  <a:lumMod val="85000"/>
                </a:schemeClr>
              </a:solidFill>
              <a:prstDash val="solid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59" name="58 Forma libre"/>
            <p:cNvSpPr/>
            <p:nvPr/>
          </p:nvSpPr>
          <p:spPr>
            <a:xfrm rot="16200000">
              <a:off x="-85264" y="2892674"/>
              <a:ext cx="3301197" cy="216023"/>
            </a:xfrm>
            <a:custGeom>
              <a:avLst/>
              <a:gdLst>
                <a:gd name="connsiteX0" fmla="*/ 0 w 2198915"/>
                <a:gd name="connsiteY0" fmla="*/ 152431 h 163317"/>
                <a:gd name="connsiteX1" fmla="*/ 1088572 w 2198915"/>
                <a:gd name="connsiteY1" fmla="*/ 31 h 163317"/>
                <a:gd name="connsiteX2" fmla="*/ 2198915 w 2198915"/>
                <a:gd name="connsiteY2" fmla="*/ 163317 h 1633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98915" h="163317">
                  <a:moveTo>
                    <a:pt x="0" y="152431"/>
                  </a:moveTo>
                  <a:cubicBezTo>
                    <a:pt x="361043" y="75324"/>
                    <a:pt x="722086" y="-1783"/>
                    <a:pt x="1088572" y="31"/>
                  </a:cubicBezTo>
                  <a:cubicBezTo>
                    <a:pt x="1455058" y="1845"/>
                    <a:pt x="1826986" y="82581"/>
                    <a:pt x="2198915" y="163317"/>
                  </a:cubicBezTo>
                </a:path>
              </a:pathLst>
            </a:custGeom>
            <a:noFill/>
            <a:ln w="50800">
              <a:solidFill>
                <a:schemeClr val="bg1">
                  <a:lumMod val="85000"/>
                </a:schemeClr>
              </a:solidFill>
              <a:prstDash val="solid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49" name="48 Flecha abajo"/>
            <p:cNvSpPr/>
            <p:nvPr/>
          </p:nvSpPr>
          <p:spPr>
            <a:xfrm>
              <a:off x="2051720" y="2060848"/>
              <a:ext cx="473876" cy="504056"/>
            </a:xfrm>
            <a:prstGeom prst="down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50" name="49 Flecha abajo"/>
            <p:cNvSpPr/>
            <p:nvPr/>
          </p:nvSpPr>
          <p:spPr>
            <a:xfrm>
              <a:off x="2051720" y="3529620"/>
              <a:ext cx="473876" cy="504056"/>
            </a:xfrm>
            <a:prstGeom prst="downArrow">
              <a:avLst/>
            </a:prstGeom>
            <a:solidFill>
              <a:srgbClr val="00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R"/>
            </a:p>
          </p:txBody>
        </p:sp>
        <p:sp>
          <p:nvSpPr>
            <p:cNvPr id="60" name="59 CuadroTexto"/>
            <p:cNvSpPr txBox="1"/>
            <p:nvPr/>
          </p:nvSpPr>
          <p:spPr>
            <a:xfrm>
              <a:off x="7540302" y="3634319"/>
              <a:ext cx="268022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CR" sz="1400" b="1" dirty="0" smtClean="0"/>
                <a:t>?</a:t>
              </a:r>
              <a:endParaRPr lang="es-CR" sz="1400" b="1" dirty="0"/>
            </a:p>
          </p:txBody>
        </p:sp>
        <p:sp>
          <p:nvSpPr>
            <p:cNvPr id="61" name="60 CuadroTexto"/>
            <p:cNvSpPr txBox="1"/>
            <p:nvPr/>
          </p:nvSpPr>
          <p:spPr>
            <a:xfrm>
              <a:off x="1331640" y="2834767"/>
              <a:ext cx="268022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CR" sz="1400" b="1" dirty="0" smtClean="0"/>
                <a:t>?</a:t>
              </a:r>
              <a:endParaRPr lang="es-CR" sz="1400" b="1" dirty="0"/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4423948" y="2276872"/>
              <a:ext cx="268022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CR" sz="1400" b="1" dirty="0" smtClean="0"/>
                <a:t>?</a:t>
              </a:r>
              <a:endParaRPr lang="es-CR" sz="1400" b="1" dirty="0"/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4423948" y="827420"/>
              <a:ext cx="268022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CR" sz="1400" b="1" dirty="0" smtClean="0"/>
                <a:t>?</a:t>
              </a:r>
              <a:endParaRPr lang="es-CR" sz="1400" b="1" dirty="0"/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4427984" y="3697287"/>
              <a:ext cx="268022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CR" sz="1400" b="1" dirty="0" smtClean="0"/>
                <a:t>?</a:t>
              </a:r>
              <a:endParaRPr lang="es-CR" sz="1400" b="1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7544338" y="2110293"/>
              <a:ext cx="268022" cy="4103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s-CR" sz="1400" b="1" dirty="0" smtClean="0"/>
                <a:t>?</a:t>
              </a:r>
              <a:endParaRPr lang="es-CR" sz="1400" b="1" dirty="0"/>
            </a:p>
          </p:txBody>
        </p:sp>
        <p:cxnSp>
          <p:nvCxnSpPr>
            <p:cNvPr id="67" name="66 Conector recto"/>
            <p:cNvCxnSpPr/>
            <p:nvPr/>
          </p:nvCxnSpPr>
          <p:spPr>
            <a:xfrm>
              <a:off x="2099797" y="5208874"/>
              <a:ext cx="540000" cy="0"/>
            </a:xfrm>
            <a:prstGeom prst="line">
              <a:avLst/>
            </a:prstGeom>
            <a:noFill/>
            <a:ln w="31750">
              <a:solidFill>
                <a:schemeClr val="bg1">
                  <a:lumMod val="75000"/>
                </a:schemeClr>
              </a:solidFill>
              <a:prstDash val="sysDot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779018" y="5208874"/>
              <a:ext cx="540000" cy="0"/>
            </a:xfrm>
            <a:prstGeom prst="line">
              <a:avLst/>
            </a:prstGeom>
            <a:noFill/>
            <a:ln w="31750">
              <a:solidFill>
                <a:schemeClr val="bg1">
                  <a:lumMod val="85000"/>
                </a:schemeClr>
              </a:solidFill>
              <a:prstDash val="solid"/>
              <a:headEnd type="triangle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9" name="68 Rectángulo"/>
            <p:cNvSpPr/>
            <p:nvPr/>
          </p:nvSpPr>
          <p:spPr>
            <a:xfrm>
              <a:off x="2702583" y="5024209"/>
              <a:ext cx="1688539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1200" b="1" dirty="0" smtClean="0"/>
                <a:t>Relaciones horizontales</a:t>
              </a:r>
              <a:endParaRPr lang="es-ES" sz="1200" b="1" dirty="0"/>
            </a:p>
          </p:txBody>
        </p:sp>
        <p:sp>
          <p:nvSpPr>
            <p:cNvPr id="70" name="69 Rectángulo"/>
            <p:cNvSpPr/>
            <p:nvPr/>
          </p:nvSpPr>
          <p:spPr>
            <a:xfrm>
              <a:off x="5391486" y="5024209"/>
              <a:ext cx="1510606" cy="369332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1200" b="1" dirty="0" smtClean="0"/>
                <a:t>Relaciones verticales</a:t>
              </a:r>
              <a:endParaRPr lang="es-ES" sz="1200" b="1" dirty="0"/>
            </a:p>
          </p:txBody>
        </p: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R" sz="2400" dirty="0" smtClean="0"/>
              <a:t>No se regulan las relaciones verticales y horizontales</a:t>
            </a:r>
            <a:endParaRPr lang="es-CR" sz="2400" dirty="0"/>
          </a:p>
        </p:txBody>
      </p:sp>
    </p:spTree>
    <p:extLst>
      <p:ext uri="{BB962C8B-B14F-4D97-AF65-F5344CB8AC3E}">
        <p14:creationId xmlns:p14="http://schemas.microsoft.com/office/powerpoint/2010/main" val="407368873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Liquidación de RECOPE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20000"/>
          </a:bodyPr>
          <a:lstStyle/>
          <a:p>
            <a:r>
              <a:rPr lang="es-CR" dirty="0" smtClean="0"/>
              <a:t>No contempla una ley de fortalecimiento de RECOPE</a:t>
            </a:r>
          </a:p>
          <a:p>
            <a:r>
              <a:rPr lang="es-CR" dirty="0" smtClean="0"/>
              <a:t>No hay un proceso gradual para garantizar la participación ordenada de nuevos actores. </a:t>
            </a:r>
          </a:p>
          <a:p>
            <a:r>
              <a:rPr lang="es-CR" dirty="0" smtClean="0"/>
              <a:t>Desintegración de la empresa por transferencia gratuita de infraestructura, venta de acciones y activos.</a:t>
            </a:r>
          </a:p>
          <a:p>
            <a:pPr lvl="1"/>
            <a:r>
              <a:rPr lang="es-CR" dirty="0" smtClean="0"/>
              <a:t>Pérdida del patrimonio público a favor de privados</a:t>
            </a:r>
          </a:p>
          <a:p>
            <a:pPr lvl="1"/>
            <a:r>
              <a:rPr lang="es-CR" b="1" dirty="0" smtClean="0"/>
              <a:t>Se transfieren los activos, pero se dejan las deudas a RECOPE</a:t>
            </a:r>
          </a:p>
        </p:txBody>
      </p:sp>
    </p:spTree>
    <p:extLst>
      <p:ext uri="{BB962C8B-B14F-4D97-AF65-F5344CB8AC3E}">
        <p14:creationId xmlns:p14="http://schemas.microsoft.com/office/powerpoint/2010/main" val="17354383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Falacia de menores precios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1400176"/>
            <a:ext cx="8181975" cy="3375806"/>
          </a:xfrm>
        </p:spPr>
        <p:txBody>
          <a:bodyPr anchor="ctr"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R" dirty="0" smtClean="0"/>
              <a:t>El precio de los combustibles es regulado con el principio de </a:t>
            </a:r>
            <a:r>
              <a:rPr lang="es-CR" b="1" dirty="0" smtClean="0"/>
              <a:t>servicio al costo</a:t>
            </a:r>
            <a:r>
              <a:rPr lang="es-C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CR" dirty="0" smtClean="0"/>
              <a:t>RECOPE es eficiente importando y obtiene los </a:t>
            </a:r>
            <a:r>
              <a:rPr lang="es-CR" b="1" dirty="0" smtClean="0"/>
              <a:t>mejores precios internacionales</a:t>
            </a:r>
            <a:r>
              <a:rPr lang="es-C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CR" dirty="0" smtClean="0"/>
              <a:t>Convención Colectiva representa </a:t>
            </a:r>
            <a:r>
              <a:rPr lang="es-CR" b="1" dirty="0" smtClean="0"/>
              <a:t>1%</a:t>
            </a:r>
            <a:r>
              <a:rPr lang="es-CR" dirty="0" smtClean="0"/>
              <a:t> del precio de venta, mientras que el salario promedio internacional de la industria petrolera es mayor al de RECOPE.</a:t>
            </a:r>
          </a:p>
          <a:p>
            <a:pPr marL="514350" indent="-514350">
              <a:buFont typeface="+mj-lt"/>
              <a:buAutoNum type="arabicPeriod"/>
            </a:pPr>
            <a:r>
              <a:rPr lang="es-CR" dirty="0" smtClean="0"/>
              <a:t>Se incorpora el concepto de </a:t>
            </a:r>
            <a:r>
              <a:rPr lang="es-CR" b="1" dirty="0" smtClean="0"/>
              <a:t>lucro privado</a:t>
            </a:r>
            <a:r>
              <a:rPr lang="es-CR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s-C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criterio de ARESEP el consumidor no recibirá descuento sino que se quedaría </a:t>
            </a:r>
            <a:r>
              <a:rPr lang="es-C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 manos de los intermediarios</a:t>
            </a:r>
            <a:r>
              <a:rPr lang="es-C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99084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Estructura del precio</a:t>
            </a:r>
            <a:endParaRPr lang="es-CR" dirty="0"/>
          </a:p>
        </p:txBody>
      </p:sp>
      <p:sp>
        <p:nvSpPr>
          <p:cNvPr id="10" name="9 Rectángulo"/>
          <p:cNvSpPr/>
          <p:nvPr/>
        </p:nvSpPr>
        <p:spPr>
          <a:xfrm>
            <a:off x="0" y="4747153"/>
            <a:ext cx="28023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1400" dirty="0" smtClean="0">
                <a:latin typeface="Arial" pitchFamily="34" charset="0"/>
                <a:cs typeface="Arial" pitchFamily="34" charset="0"/>
              </a:rPr>
              <a:t>Según </a:t>
            </a:r>
            <a:r>
              <a:rPr lang="es-CR" sz="1400" dirty="0">
                <a:latin typeface="Arial" pitchFamily="34" charset="0"/>
                <a:cs typeface="Arial" pitchFamily="34" charset="0"/>
              </a:rPr>
              <a:t>Resolución RIE-012-2017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2998383" y="1264707"/>
            <a:ext cx="2901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sz="1400" dirty="0" smtClean="0">
                <a:latin typeface="Arial" pitchFamily="34" charset="0"/>
                <a:cs typeface="Arial" pitchFamily="34" charset="0"/>
              </a:rPr>
              <a:t>Gasolina Plus 91, colones por litro</a:t>
            </a:r>
            <a:endParaRPr lang="es-CR" sz="1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62"/>
          <a:stretch/>
        </p:blipFill>
        <p:spPr bwMode="auto">
          <a:xfrm>
            <a:off x="627318" y="1264707"/>
            <a:ext cx="7134449" cy="3499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998383" y="1232808"/>
            <a:ext cx="2901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R" sz="1400" dirty="0" smtClean="0">
                <a:latin typeface="Arial" pitchFamily="34" charset="0"/>
                <a:cs typeface="Arial" pitchFamily="34" charset="0"/>
              </a:rPr>
              <a:t>Gasolina Plus 91, colones por litro</a:t>
            </a:r>
            <a:endParaRPr lang="es-C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6517760" y="1636282"/>
            <a:ext cx="138223" cy="13935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R"/>
          </a:p>
        </p:txBody>
      </p:sp>
      <p:sp>
        <p:nvSpPr>
          <p:cNvPr id="9" name="8 CuadroTexto"/>
          <p:cNvSpPr txBox="1"/>
          <p:nvPr/>
        </p:nvSpPr>
        <p:spPr>
          <a:xfrm>
            <a:off x="6212461" y="1349206"/>
            <a:ext cx="7617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R" sz="1400" b="1" dirty="0" smtClean="0">
                <a:latin typeface="Arial" pitchFamily="34" charset="0"/>
                <a:cs typeface="Arial" pitchFamily="34" charset="0"/>
              </a:rPr>
              <a:t>₡42,51</a:t>
            </a:r>
            <a:endParaRPr lang="es-CR" sz="1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8611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Los precios no se reducirían</a:t>
            </a:r>
            <a:endParaRPr lang="es-CR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25" y="1469090"/>
            <a:ext cx="5560827" cy="3369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297712" y="1690577"/>
            <a:ext cx="26262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Costos de Convención Colectiva representan el </a:t>
            </a:r>
            <a:r>
              <a:rPr lang="es-C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1%</a:t>
            </a:r>
            <a:r>
              <a:rPr lang="es-C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del precio de venta. </a:t>
            </a:r>
            <a:endParaRPr lang="es-CR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CR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C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Salario </a:t>
            </a:r>
            <a:r>
              <a:rPr lang="es-CR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promedio de la industria es mayor al de RECOPE</a:t>
            </a:r>
            <a:r>
              <a:rPr lang="es-C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CR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154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Política sectorial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 smtClean="0"/>
              <a:t>Aumentarían los precios del gas licuado de petróleo (gas de cocina), asfalto y bunker, porque proyecto no contempla la política sectorial del MINAE.</a:t>
            </a:r>
          </a:p>
        </p:txBody>
      </p:sp>
    </p:spTree>
    <p:extLst>
      <p:ext uri="{BB962C8B-B14F-4D97-AF65-F5344CB8AC3E}">
        <p14:creationId xmlns:p14="http://schemas.microsoft.com/office/powerpoint/2010/main" val="61892682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Pérdida de seguridad energética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R" dirty="0" smtClean="0"/>
              <a:t>Se transfiere el poliducto al MINAE, pero no se le dota de los recursos técnicos y financieros para administrarlo.</a:t>
            </a:r>
          </a:p>
          <a:p>
            <a:r>
              <a:rPr lang="es-CR" dirty="0" smtClean="0"/>
              <a:t>El poliducto no opera sin las estaciones de bombeo y los tanques de almacenamiento.</a:t>
            </a:r>
          </a:p>
          <a:p>
            <a:r>
              <a:rPr lang="es-CR" dirty="0" smtClean="0"/>
              <a:t>Se abre el uso de los muelles petroleros, sin establecer un responsable de la operación.</a:t>
            </a:r>
          </a:p>
        </p:txBody>
      </p:sp>
    </p:spTree>
    <p:extLst>
      <p:ext uri="{BB962C8B-B14F-4D97-AF65-F5344CB8AC3E}">
        <p14:creationId xmlns:p14="http://schemas.microsoft.com/office/powerpoint/2010/main" val="358868857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mtClean="0"/>
              <a:t>Posición empresarial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 conjunto de incongruencias y omisiones que contiene el proyecto de referéndum hacen inviable la propuesta, por lo que no se considera responsable promover la apertura del mercado bajo este nivel de inseguridad jurídica.</a:t>
            </a:r>
            <a:endParaRPr lang="es-C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4799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Marcador de contenido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92" b="8667"/>
          <a:stretch/>
        </p:blipFill>
        <p:spPr>
          <a:xfrm>
            <a:off x="0" y="-1"/>
            <a:ext cx="9202300" cy="4086225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875964"/>
            <a:ext cx="7772400" cy="1102519"/>
          </a:xfrm>
        </p:spPr>
        <p:txBody>
          <a:bodyPr>
            <a:normAutofit/>
          </a:bodyPr>
          <a:lstStyle/>
          <a:p>
            <a:r>
              <a:rPr lang="es-CR" dirty="0" smtClean="0"/>
              <a:t>Gracias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9953438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Seguridad energética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CR" sz="2400" dirty="0" smtClean="0"/>
              <a:t>El desarrollo económico de Costa Rica se ha sustentado en un conjunto de </a:t>
            </a:r>
            <a:r>
              <a:rPr lang="es-CR" sz="2400" b="1" dirty="0" smtClean="0"/>
              <a:t>servicios públicos </a:t>
            </a:r>
            <a:r>
              <a:rPr lang="es-CR" sz="2400" dirty="0" smtClean="0"/>
              <a:t>para garantizar el bienestar social y la sostenibilidad. </a:t>
            </a:r>
          </a:p>
          <a:p>
            <a:r>
              <a:rPr lang="es-CR" sz="2400" dirty="0"/>
              <a:t>S</a:t>
            </a:r>
            <a:r>
              <a:rPr lang="es-CR" sz="2400" dirty="0" smtClean="0"/>
              <a:t>uministro de hidrocarburos es un </a:t>
            </a:r>
            <a:r>
              <a:rPr lang="es-CR" sz="2400" b="1" dirty="0" smtClean="0"/>
              <a:t>servicio estratégico </a:t>
            </a:r>
            <a:r>
              <a:rPr lang="es-CR" sz="2400" dirty="0" smtClean="0"/>
              <a:t>regulado por ARESEP.</a:t>
            </a:r>
          </a:p>
          <a:p>
            <a:r>
              <a:rPr lang="es-CR" sz="2400" dirty="0" smtClean="0"/>
              <a:t>El Estado nacionalizó RECOPE para </a:t>
            </a:r>
            <a:r>
              <a:rPr lang="es-CR" sz="2400" b="1" dirty="0" smtClean="0"/>
              <a:t>garantizar abastecimiento de combustibles.</a:t>
            </a:r>
          </a:p>
        </p:txBody>
      </p:sp>
    </p:spTree>
    <p:extLst>
      <p:ext uri="{BB962C8B-B14F-4D97-AF65-F5344CB8AC3E}">
        <p14:creationId xmlns:p14="http://schemas.microsoft.com/office/powerpoint/2010/main" val="10089628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Seguridad energética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825" y="1400177"/>
            <a:ext cx="8181975" cy="2841232"/>
          </a:xfrm>
        </p:spPr>
        <p:txBody>
          <a:bodyPr anchor="ctr">
            <a:noAutofit/>
          </a:bodyPr>
          <a:lstStyle/>
          <a:p>
            <a:r>
              <a:rPr lang="es-CR" sz="2400" dirty="0" smtClean="0"/>
              <a:t>Por más de 50 años, Costa Rica ha tenido combustibles de calidad, a un precio regulado y único en todo el país.</a:t>
            </a:r>
          </a:p>
          <a:p>
            <a:r>
              <a:rPr lang="es-CR" sz="2400" dirty="0" smtClean="0"/>
              <a:t>La columna vertebral del suministro es el </a:t>
            </a:r>
            <a:r>
              <a:rPr lang="es-CR" sz="2400" b="1" dirty="0" smtClean="0"/>
              <a:t>Sistema Nacional de Combustibles.</a:t>
            </a:r>
          </a:p>
          <a:p>
            <a:r>
              <a:rPr lang="es-CR" sz="2400" dirty="0" smtClean="0"/>
              <a:t>Esta infraestructura ha sido construida por RECOPE con una inversión que supera los </a:t>
            </a:r>
            <a:r>
              <a:rPr lang="es-CR" sz="2400" b="1" dirty="0"/>
              <a:t>₡</a:t>
            </a:r>
            <a:r>
              <a:rPr lang="es-CR" sz="2400" b="1" dirty="0" smtClean="0"/>
              <a:t>691 mil millones</a:t>
            </a:r>
            <a:r>
              <a:rPr lang="es-C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24942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Seguridad energética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CR" sz="2400" dirty="0"/>
              <a:t>Preocupa que todo este desarrollo se ponga en riesgo por un proyecto de ley jurídicamente ambiguo y sin sustento técnico.</a:t>
            </a:r>
          </a:p>
          <a:p>
            <a:r>
              <a:rPr lang="es-CR" sz="2400" dirty="0" smtClean="0"/>
              <a:t>Ante la inseguridad jurídica y el riesgo que genera al país el cambio de modelo propuesto, es deber de RECOPE informar a la ciudadanía para la toma responsable de decisiones.</a:t>
            </a:r>
          </a:p>
        </p:txBody>
      </p:sp>
    </p:spTree>
    <p:extLst>
      <p:ext uri="{BB962C8B-B14F-4D97-AF65-F5344CB8AC3E}">
        <p14:creationId xmlns:p14="http://schemas.microsoft.com/office/powerpoint/2010/main" val="19698160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R" dirty="0" smtClean="0"/>
              <a:t>Análisis jurídico</a:t>
            </a:r>
            <a:endParaRPr lang="es-CR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9101282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 smtClean="0"/>
              <a:t>Artículo 1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s-CR" dirty="0" smtClean="0"/>
              <a:t>Propone la </a:t>
            </a:r>
            <a:r>
              <a:rPr lang="es-CR" b="1" dirty="0" smtClean="0"/>
              <a:t>apertura del servicio público</a:t>
            </a:r>
            <a:r>
              <a:rPr lang="es-CR" dirty="0" smtClean="0"/>
              <a:t> de suministro de combustibles. </a:t>
            </a:r>
          </a:p>
          <a:p>
            <a:r>
              <a:rPr lang="es-CR" b="1" dirty="0" smtClean="0"/>
              <a:t>No establece condiciones </a:t>
            </a:r>
            <a:r>
              <a:rPr lang="es-CR" dirty="0" smtClean="0"/>
              <a:t>para que los interesados participen en la cadena de suministro ni garantiza que operen en libre competencia.</a:t>
            </a:r>
          </a:p>
        </p:txBody>
      </p:sp>
    </p:spTree>
    <p:extLst>
      <p:ext uri="{BB962C8B-B14F-4D97-AF65-F5344CB8AC3E}">
        <p14:creationId xmlns:p14="http://schemas.microsoft.com/office/powerpoint/2010/main" val="169148038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2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s-CR" sz="2400" dirty="0" smtClean="0"/>
              <a:t>Abre el monopolio</a:t>
            </a:r>
            <a:r>
              <a:rPr lang="es-CR" sz="2400" dirty="0"/>
              <a:t> </a:t>
            </a:r>
            <a:r>
              <a:rPr lang="es-CR" sz="2400" dirty="0" smtClean="0"/>
              <a:t>estatal sobre los hidrocarburos.</a:t>
            </a:r>
          </a:p>
          <a:p>
            <a:r>
              <a:rPr lang="es-CR" sz="2400" b="1" dirty="0"/>
              <a:t>No se define el responsable de garantizar el abastecimiento </a:t>
            </a:r>
            <a:r>
              <a:rPr lang="es-CR" sz="2400" dirty="0"/>
              <a:t>de la demanda nacional, como lo hace RECOPE por disposición de ley.</a:t>
            </a:r>
          </a:p>
          <a:p>
            <a:r>
              <a:rPr lang="es-CR" sz="2400" dirty="0" smtClean="0"/>
              <a:t>No se dan herramientas jurídicas para que RECOPE compita </a:t>
            </a:r>
            <a:r>
              <a:rPr lang="es-CR" sz="2400" b="1" dirty="0" smtClean="0"/>
              <a:t>en igualdad de condiciones.</a:t>
            </a:r>
          </a:p>
        </p:txBody>
      </p:sp>
    </p:spTree>
    <p:extLst>
      <p:ext uri="{BB962C8B-B14F-4D97-AF65-F5344CB8AC3E}">
        <p14:creationId xmlns:p14="http://schemas.microsoft.com/office/powerpoint/2010/main" val="21262220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Artículo </a:t>
            </a:r>
            <a:r>
              <a:rPr lang="es-CR" dirty="0" smtClean="0"/>
              <a:t>3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85000" lnSpcReduction="10000"/>
          </a:bodyPr>
          <a:lstStyle/>
          <a:p>
            <a:r>
              <a:rPr lang="es-CR" dirty="0" smtClean="0"/>
              <a:t>Introduce el concepto de </a:t>
            </a:r>
            <a:r>
              <a:rPr lang="es-CR" b="1" dirty="0" smtClean="0"/>
              <a:t>“utilidad razonable correspondiente”. </a:t>
            </a:r>
          </a:p>
          <a:p>
            <a:r>
              <a:rPr lang="es-CR" b="1" dirty="0" smtClean="0"/>
              <a:t>Resta competencias a la Autoridad Reguladora </a:t>
            </a:r>
            <a:r>
              <a:rPr lang="es-CR" dirty="0" smtClean="0"/>
              <a:t>para que establezca el modelo tarifario más conveniente.</a:t>
            </a:r>
          </a:p>
          <a:p>
            <a:r>
              <a:rPr lang="es-CR" dirty="0" smtClean="0"/>
              <a:t>ARESEP fijaría un </a:t>
            </a:r>
            <a:r>
              <a:rPr lang="es-CR" b="1" dirty="0" smtClean="0"/>
              <a:t>precio máximo </a:t>
            </a:r>
            <a:r>
              <a:rPr lang="es-CR" dirty="0" smtClean="0"/>
              <a:t>de los combustibles.</a:t>
            </a:r>
          </a:p>
          <a:p>
            <a:r>
              <a:rPr lang="es-CR" dirty="0" smtClean="0"/>
              <a:t>No define reglas para evitar el comercio desleal. </a:t>
            </a: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18808156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ersonalizado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F497D"/>
      </a:accent1>
      <a:accent2>
        <a:srgbClr val="31859B"/>
      </a:accent2>
      <a:accent3>
        <a:srgbClr val="E36C09"/>
      </a:accent3>
      <a:accent4>
        <a:srgbClr val="5F497A"/>
      </a:accent4>
      <a:accent5>
        <a:srgbClr val="31859B"/>
      </a:accent5>
      <a:accent6>
        <a:srgbClr val="E36C09"/>
      </a:accent6>
      <a:hlink>
        <a:srgbClr val="17365D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33038</TotalTime>
  <Words>1172</Words>
  <Application>Microsoft Office PowerPoint</Application>
  <PresentationFormat>Presentación en pantalla (16:9)</PresentationFormat>
  <Paragraphs>113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3" baseType="lpstr">
      <vt:lpstr>Arial</vt:lpstr>
      <vt:lpstr>Calibri</vt:lpstr>
      <vt:lpstr>Helvetica</vt:lpstr>
      <vt:lpstr>Wingdings</vt:lpstr>
      <vt:lpstr>Office Theme</vt:lpstr>
      <vt:lpstr>Presentación de PowerPoint</vt:lpstr>
      <vt:lpstr>Presentación de PowerPoint</vt:lpstr>
      <vt:lpstr>Seguridad energética</vt:lpstr>
      <vt:lpstr>Seguridad energética</vt:lpstr>
      <vt:lpstr>Seguridad energética</vt:lpstr>
      <vt:lpstr>Análisis jurídico</vt:lpstr>
      <vt:lpstr>Artículo 1</vt:lpstr>
      <vt:lpstr>Artículo 2</vt:lpstr>
      <vt:lpstr>Artículo 3</vt:lpstr>
      <vt:lpstr>Artículo 4</vt:lpstr>
      <vt:lpstr>Artículo 5</vt:lpstr>
      <vt:lpstr>Artículo 6</vt:lpstr>
      <vt:lpstr>Artículo 6</vt:lpstr>
      <vt:lpstr>Artículo 7</vt:lpstr>
      <vt:lpstr>Artículo 8</vt:lpstr>
      <vt:lpstr>Artículo 9</vt:lpstr>
      <vt:lpstr>Artículos del 10 al 15</vt:lpstr>
      <vt:lpstr>Implicaciones empresariales</vt:lpstr>
      <vt:lpstr>Modelo de apertura propuesto</vt:lpstr>
      <vt:lpstr>No se regulan las relaciones verticales y horizontales</vt:lpstr>
      <vt:lpstr>Liquidación de RECOPE</vt:lpstr>
      <vt:lpstr>Falacia de menores precios</vt:lpstr>
      <vt:lpstr>Estructura del precio</vt:lpstr>
      <vt:lpstr>Los precios no se reducirían</vt:lpstr>
      <vt:lpstr>Política sectorial</vt:lpstr>
      <vt:lpstr>Pérdida de seguridad energética</vt:lpstr>
      <vt:lpstr>Posición empresarial</vt:lpstr>
      <vt:lpstr>Gracias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Olger Oviedo</dc:creator>
  <cp:lastModifiedBy>Boris Ramírez</cp:lastModifiedBy>
  <cp:revision>742</cp:revision>
  <cp:lastPrinted>2017-03-09T19:13:32Z</cp:lastPrinted>
  <dcterms:created xsi:type="dcterms:W3CDTF">2016-01-14T19:19:01Z</dcterms:created>
  <dcterms:modified xsi:type="dcterms:W3CDTF">2017-03-20T15:57:35Z</dcterms:modified>
</cp:coreProperties>
</file>